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48"/>
  </p:notesMasterIdLst>
  <p:sldIdLst>
    <p:sldId id="500" r:id="rId2"/>
    <p:sldId id="501" r:id="rId3"/>
    <p:sldId id="506" r:id="rId4"/>
    <p:sldId id="529" r:id="rId5"/>
    <p:sldId id="530" r:id="rId6"/>
    <p:sldId id="307" r:id="rId7"/>
    <p:sldId id="387" r:id="rId8"/>
    <p:sldId id="375" r:id="rId9"/>
    <p:sldId id="488" r:id="rId10"/>
    <p:sldId id="502" r:id="rId11"/>
    <p:sldId id="503" r:id="rId12"/>
    <p:sldId id="487" r:id="rId13"/>
    <p:sldId id="376" r:id="rId14"/>
    <p:sldId id="378" r:id="rId15"/>
    <p:sldId id="380" r:id="rId16"/>
    <p:sldId id="510" r:id="rId17"/>
    <p:sldId id="505" r:id="rId18"/>
    <p:sldId id="507" r:id="rId19"/>
    <p:sldId id="508" r:id="rId20"/>
    <p:sldId id="509" r:id="rId21"/>
    <p:sldId id="513" r:id="rId22"/>
    <p:sldId id="526" r:id="rId23"/>
    <p:sldId id="514" r:id="rId24"/>
    <p:sldId id="515" r:id="rId25"/>
    <p:sldId id="516" r:id="rId26"/>
    <p:sldId id="517" r:id="rId27"/>
    <p:sldId id="518" r:id="rId28"/>
    <p:sldId id="519" r:id="rId29"/>
    <p:sldId id="527" r:id="rId30"/>
    <p:sldId id="457" r:id="rId31"/>
    <p:sldId id="521" r:id="rId32"/>
    <p:sldId id="522" r:id="rId33"/>
    <p:sldId id="528" r:id="rId34"/>
    <p:sldId id="524" r:id="rId35"/>
    <p:sldId id="523" r:id="rId36"/>
    <p:sldId id="525" r:id="rId37"/>
    <p:sldId id="520" r:id="rId38"/>
    <p:sldId id="480" r:id="rId39"/>
    <p:sldId id="466" r:id="rId40"/>
    <p:sldId id="478" r:id="rId41"/>
    <p:sldId id="489" r:id="rId42"/>
    <p:sldId id="490" r:id="rId43"/>
    <p:sldId id="491" r:id="rId44"/>
    <p:sldId id="482" r:id="rId45"/>
    <p:sldId id="481" r:id="rId46"/>
    <p:sldId id="483" r:id="rId47"/>
  </p:sldIdLst>
  <p:sldSz cx="9144000" cy="6858000" type="screen4x3"/>
  <p:notesSz cx="6797675" cy="9928225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376" autoAdjust="0"/>
    <p:restoredTop sz="91735" autoAdjust="0"/>
  </p:normalViewPr>
  <p:slideViewPr>
    <p:cSldViewPr snapToGrid="0">
      <p:cViewPr varScale="1">
        <p:scale>
          <a:sx n="151" d="100"/>
          <a:sy n="151" d="100"/>
        </p:scale>
        <p:origin x="4656" y="14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504E4A-07F7-4F02-B3E2-C3B5C1401BF2}" type="datetimeFigureOut">
              <a:rPr lang="ko-KR" altLang="en-US" smtClean="0"/>
              <a:t>2021-07-20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65225" y="1241425"/>
            <a:ext cx="44672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450" y="4778375"/>
            <a:ext cx="5438775" cy="39084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9750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49688" y="9429750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BA09A4-BA45-48FF-8C1A-293E531665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26852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BA09A4-BA45-48FF-8C1A-293E531665F8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02461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BA09A4-BA45-48FF-8C1A-293E531665F8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57202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DDA34-7199-4152-B139-CF9C99ABF21A}" type="datetime1">
              <a:rPr lang="ko-KR" altLang="en-US" smtClean="0"/>
              <a:t>2021-07-20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97627" y="6362520"/>
            <a:ext cx="2057400" cy="365125"/>
          </a:xfrm>
          <a:prstGeom prst="rect">
            <a:avLst/>
          </a:prstGeom>
        </p:spPr>
        <p:txBody>
          <a:bodyPr/>
          <a:lstStyle/>
          <a:p>
            <a:fld id="{B4844BEB-34CB-469D-8313-83BA6B5221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46015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64A5E-0FE9-46B1-A756-698C471C8CE4}" type="datetime1">
              <a:rPr lang="ko-KR" altLang="en-US" smtClean="0"/>
              <a:t>2021-07-20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97627" y="6362520"/>
            <a:ext cx="2057400" cy="365125"/>
          </a:xfrm>
          <a:prstGeom prst="rect">
            <a:avLst/>
          </a:prstGeom>
        </p:spPr>
        <p:txBody>
          <a:bodyPr/>
          <a:lstStyle/>
          <a:p>
            <a:fld id="{B4844BEB-34CB-469D-8313-83BA6B5221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29832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6BF92-FE1E-416A-89CC-B18A2556F974}" type="datetime1">
              <a:rPr lang="ko-KR" altLang="en-US" smtClean="0"/>
              <a:t>2021-07-20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97627" y="6362520"/>
            <a:ext cx="2057400" cy="365125"/>
          </a:xfrm>
          <a:prstGeom prst="rect">
            <a:avLst/>
          </a:prstGeom>
        </p:spPr>
        <p:txBody>
          <a:bodyPr/>
          <a:lstStyle/>
          <a:p>
            <a:fld id="{B4844BEB-34CB-469D-8313-83BA6B5221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13718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>
  <p:cSld name="Title,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28600"/>
            <a:ext cx="7772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400" y="1600200"/>
            <a:ext cx="3810000" cy="464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495800" y="1600200"/>
            <a:ext cx="3810000" cy="464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BB1C4F-3B12-4648-A3D5-122AD80BDAD3}" type="datetime1">
              <a:rPr lang="ko-KR" altLang="en-US" smtClean="0"/>
              <a:t>2021-07-20</a:t>
            </a:fld>
            <a:endParaRPr lang="en-US" altLang="ko-KR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497627" y="6362520"/>
            <a:ext cx="2057400" cy="365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r>
              <a:rPr lang="en-US" altLang="ko-KR"/>
              <a:t>2-</a:t>
            </a:r>
            <a:fld id="{29522C62-A2CC-4D4B-B236-5A4E2840B6DE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9895516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28600"/>
            <a:ext cx="7772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533400" y="1600200"/>
            <a:ext cx="3810000" cy="464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95800" y="1600200"/>
            <a:ext cx="3810000" cy="464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5F2219D-F487-4189-9F85-A13E4525EE11}" type="datetime1">
              <a:rPr lang="ko-KR" altLang="en-US" smtClean="0"/>
              <a:t>2021-07-20</a:t>
            </a:fld>
            <a:endParaRPr lang="en-US" altLang="ko-KR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497627" y="6362520"/>
            <a:ext cx="2057400" cy="365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r>
              <a:rPr lang="en-US" altLang="ko-KR"/>
              <a:t>2-</a:t>
            </a:r>
            <a:fld id="{005F6450-F049-4D29-A92C-0D9D1E715E0A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6509316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hart">
  <p:cSld name="Title, Text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28600"/>
            <a:ext cx="7772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533400" y="1600200"/>
            <a:ext cx="3810000" cy="464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hart Placeholder 3"/>
          <p:cNvSpPr>
            <a:spLocks noGrp="1"/>
          </p:cNvSpPr>
          <p:nvPr>
            <p:ph type="chart" sz="half" idx="2"/>
          </p:nvPr>
        </p:nvSpPr>
        <p:spPr>
          <a:xfrm>
            <a:off x="4495800" y="1600200"/>
            <a:ext cx="3810000" cy="4648200"/>
          </a:xfrm>
        </p:spPr>
        <p:txBody>
          <a:bodyPr/>
          <a:lstStyle/>
          <a:p>
            <a:pPr lvl="0"/>
            <a:endParaRPr lang="en-US" noProof="0" dirty="0" smtClean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13BC7AB-AE76-4283-A57E-77851087E2C1}" type="datetime1">
              <a:rPr lang="ko-KR" altLang="en-US" smtClean="0"/>
              <a:t>2021-07-20</a:t>
            </a:fld>
            <a:endParaRPr lang="en-US" altLang="ko-KR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497627" y="6362520"/>
            <a:ext cx="2057400" cy="365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r>
              <a:rPr lang="en-US" altLang="ko-KR"/>
              <a:t>2-</a:t>
            </a:r>
            <a:fld id="{DBF13599-2EB2-4F77-8517-1EB74F3E4DBB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6543602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>
  <p:cSld name="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28600"/>
            <a:ext cx="7772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400" y="1600200"/>
            <a:ext cx="7772400" cy="22479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3400" y="4000500"/>
            <a:ext cx="7772400" cy="22479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A646FA3-3ED5-4576-B30E-6778D7DEE8AD}" type="datetime1">
              <a:rPr lang="ko-KR" altLang="en-US" smtClean="0"/>
              <a:t>2021-07-20</a:t>
            </a:fld>
            <a:endParaRPr lang="en-US" altLang="ko-KR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497627" y="6362520"/>
            <a:ext cx="2057400" cy="365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r>
              <a:rPr lang="en-US" altLang="ko-KR"/>
              <a:t>2-</a:t>
            </a:r>
            <a:fld id="{41178C87-A3B4-4516-BF8E-6B60B5256552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5607303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섹션 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7560840" cy="548680"/>
          </a:xfrm>
        </p:spPr>
        <p:txBody>
          <a:bodyPr/>
          <a:lstStyle>
            <a:lvl1pPr algn="l">
              <a:defRPr sz="2400" b="0">
                <a:solidFill>
                  <a:schemeClr val="tx1"/>
                </a:solidFill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2124744" y="764704"/>
            <a:ext cx="2339752" cy="0"/>
          </a:xfrm>
          <a:prstGeom prst="line">
            <a:avLst/>
          </a:prstGeom>
          <a:ln w="76200">
            <a:solidFill>
              <a:schemeClr val="accent5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4464496" y="764704"/>
            <a:ext cx="2339752" cy="0"/>
          </a:xfrm>
          <a:prstGeom prst="line">
            <a:avLst/>
          </a:prstGeom>
          <a:ln w="76200">
            <a:solidFill>
              <a:schemeClr val="accent5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>
            <a:off x="6804248" y="764704"/>
            <a:ext cx="2339752" cy="0"/>
          </a:xfrm>
          <a:prstGeom prst="line">
            <a:avLst/>
          </a:prstGeom>
          <a:ln w="76200">
            <a:solidFill>
              <a:schemeClr val="accent5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 userDrawn="1"/>
        </p:nvCxnSpPr>
        <p:spPr>
          <a:xfrm>
            <a:off x="0" y="764704"/>
            <a:ext cx="2339752" cy="0"/>
          </a:xfrm>
          <a:prstGeom prst="line">
            <a:avLst/>
          </a:prstGeom>
          <a:ln w="7620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내용 개체 틀 2"/>
          <p:cNvSpPr>
            <a:spLocks noGrp="1"/>
          </p:cNvSpPr>
          <p:nvPr>
            <p:ph idx="10"/>
          </p:nvPr>
        </p:nvSpPr>
        <p:spPr>
          <a:xfrm>
            <a:off x="179512" y="908720"/>
            <a:ext cx="8784976" cy="5688632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3">
                  <a:lumMod val="75000"/>
                </a:schemeClr>
              </a:buClr>
              <a:buFont typeface="Wingdings" pitchFamily="2" charset="2"/>
              <a:buChar char="n"/>
              <a:defRPr sz="2000" b="0">
                <a:latin typeface="+mn-ea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600"/>
            </a:lvl3pPr>
            <a:lvl4pPr marL="809625" indent="-180975">
              <a:spcAft>
                <a:spcPts val="300"/>
              </a:spcAft>
              <a:buSzPct val="96000"/>
              <a:defRPr sz="1400"/>
            </a:lvl4pPr>
            <a:lvl5pPr marL="990600" indent="-180975">
              <a:defRPr sz="14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8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523994" y="6597352"/>
            <a:ext cx="442392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6081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130" y="107548"/>
            <a:ext cx="8850201" cy="858367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129" y="1056068"/>
            <a:ext cx="8850201" cy="5280338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ko-KR" altLang="en-US" dirty="0" smtClean="0"/>
              <a:t>마스터 텍스트 스타일 편집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446504"/>
            <a:ext cx="2057400" cy="365125"/>
          </a:xfrm>
        </p:spPr>
        <p:txBody>
          <a:bodyPr/>
          <a:lstStyle/>
          <a:p>
            <a:fld id="{2495EB55-4F29-4197-95E1-A5B715D579C4}" type="datetime1">
              <a:rPr lang="ko-KR" altLang="en-US" smtClean="0"/>
              <a:t>2021-07-20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446504"/>
            <a:ext cx="3086100" cy="365125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34714" y="6426559"/>
            <a:ext cx="367616" cy="365125"/>
          </a:xfrm>
          <a:prstGeom prst="rect">
            <a:avLst/>
          </a:prstGeom>
        </p:spPr>
        <p:txBody>
          <a:bodyPr/>
          <a:lstStyle>
            <a:lvl1pPr>
              <a:defRPr sz="800" b="0"/>
            </a:lvl1pPr>
          </a:lstStyle>
          <a:p>
            <a:fld id="{B4844BEB-34CB-469D-8313-83BA6B52212E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1120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917C5-633B-4C85-8C0F-0E8A1B3578B2}" type="datetime1">
              <a:rPr lang="ko-KR" altLang="en-US" smtClean="0"/>
              <a:t>2021-07-20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97627" y="6362520"/>
            <a:ext cx="2057400" cy="365125"/>
          </a:xfrm>
          <a:prstGeom prst="rect">
            <a:avLst/>
          </a:prstGeom>
        </p:spPr>
        <p:txBody>
          <a:bodyPr/>
          <a:lstStyle/>
          <a:p>
            <a:fld id="{B4844BEB-34CB-469D-8313-83BA6B5221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05502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A2B97-E62C-40A0-B78F-BD701735623C}" type="datetime1">
              <a:rPr lang="ko-KR" altLang="en-US" smtClean="0"/>
              <a:t>2021-07-20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97627" y="6362520"/>
            <a:ext cx="2057400" cy="365125"/>
          </a:xfrm>
          <a:prstGeom prst="rect">
            <a:avLst/>
          </a:prstGeom>
        </p:spPr>
        <p:txBody>
          <a:bodyPr/>
          <a:lstStyle/>
          <a:p>
            <a:fld id="{B4844BEB-34CB-469D-8313-83BA6B5221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7816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EA5F0-2015-4076-90EE-D70D0B683C4F}" type="datetime1">
              <a:rPr lang="ko-KR" altLang="en-US" smtClean="0"/>
              <a:t>2021-07-20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497627" y="6362520"/>
            <a:ext cx="2057400" cy="365125"/>
          </a:xfrm>
          <a:prstGeom prst="rect">
            <a:avLst/>
          </a:prstGeom>
        </p:spPr>
        <p:txBody>
          <a:bodyPr/>
          <a:lstStyle/>
          <a:p>
            <a:fld id="{B4844BEB-34CB-469D-8313-83BA6B5221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01866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049EF0-A209-4797-B9D5-D9993706EC87}" type="datetime1">
              <a:rPr lang="ko-KR" altLang="en-US" smtClean="0"/>
              <a:t>2021-07-20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497627" y="6362520"/>
            <a:ext cx="2057400" cy="365125"/>
          </a:xfrm>
          <a:prstGeom prst="rect">
            <a:avLst/>
          </a:prstGeom>
        </p:spPr>
        <p:txBody>
          <a:bodyPr/>
          <a:lstStyle/>
          <a:p>
            <a:fld id="{B4844BEB-34CB-469D-8313-83BA6B5221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32770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7AE1A-575D-498C-BD48-A00EB7F07D65}" type="datetime1">
              <a:rPr lang="ko-KR" altLang="en-US" smtClean="0"/>
              <a:t>2021-07-20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97627" y="6362520"/>
            <a:ext cx="2057400" cy="365125"/>
          </a:xfrm>
          <a:prstGeom prst="rect">
            <a:avLst/>
          </a:prstGeom>
        </p:spPr>
        <p:txBody>
          <a:bodyPr/>
          <a:lstStyle/>
          <a:p>
            <a:fld id="{B4844BEB-34CB-469D-8313-83BA6B5221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45938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B9C8B1-550D-413E-9D8B-DB541A113454}" type="datetime1">
              <a:rPr lang="ko-KR" altLang="en-US" smtClean="0"/>
              <a:t>2021-07-20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97627" y="6362520"/>
            <a:ext cx="2057400" cy="365125"/>
          </a:xfrm>
          <a:prstGeom prst="rect">
            <a:avLst/>
          </a:prstGeom>
        </p:spPr>
        <p:txBody>
          <a:bodyPr/>
          <a:lstStyle/>
          <a:p>
            <a:fld id="{B4844BEB-34CB-469D-8313-83BA6B5221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0305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E09ED-21BB-4C37-865B-F256148AE2FA}" type="datetime1">
              <a:rPr lang="ko-KR" altLang="en-US" smtClean="0"/>
              <a:t>2021-07-20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97627" y="6362520"/>
            <a:ext cx="2057400" cy="365125"/>
          </a:xfrm>
          <a:prstGeom prst="rect">
            <a:avLst/>
          </a:prstGeom>
        </p:spPr>
        <p:txBody>
          <a:bodyPr/>
          <a:lstStyle/>
          <a:p>
            <a:fld id="{B4844BEB-34CB-469D-8313-83BA6B5221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78136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37AE23-F23F-45CE-9FDB-BBBFA9B01E64}" type="datetime1">
              <a:rPr lang="ko-KR" altLang="en-US" smtClean="0"/>
              <a:t>2021-07-20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33853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devtimes.com/bigdata/2019/01/30/machine-learning/" TargetMode="External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jpeg"/><Relationship Id="rId7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jpeg"/><Relationship Id="rId4" Type="http://schemas.openxmlformats.org/officeDocument/2006/relationships/image" Target="../media/image48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1boon.kakao.com/gilbut/5a710121ed94d2000165fb01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용어 정의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 smtClean="0"/>
              <a:t>영상 처리</a:t>
            </a:r>
            <a:r>
              <a:rPr lang="en-US" altLang="ko-KR" sz="2400" dirty="0" smtClean="0"/>
              <a:t>(image processing): </a:t>
            </a:r>
            <a:r>
              <a:rPr lang="ko-KR" altLang="en-US" sz="2400" dirty="0" smtClean="0"/>
              <a:t>영상 </a:t>
            </a:r>
            <a:r>
              <a:rPr lang="en-US" altLang="ko-KR" sz="2400" dirty="0" smtClean="0">
                <a:sym typeface="Wingdings" panose="05000000000000000000" pitchFamily="2" charset="2"/>
              </a:rPr>
              <a:t></a:t>
            </a:r>
            <a:r>
              <a:rPr lang="en-US" altLang="ko-KR" sz="2400" dirty="0" smtClean="0"/>
              <a:t> </a:t>
            </a:r>
            <a:r>
              <a:rPr lang="ko-KR" altLang="en-US" sz="2400" dirty="0" smtClean="0"/>
              <a:t>영상</a:t>
            </a:r>
            <a:endParaRPr lang="en-US" altLang="ko-KR" sz="2400" dirty="0" smtClean="0"/>
          </a:p>
          <a:p>
            <a:r>
              <a:rPr lang="ko-KR" altLang="en-US" sz="2400" dirty="0" smtClean="0"/>
              <a:t>컴퓨터 그래픽스</a:t>
            </a:r>
            <a:r>
              <a:rPr lang="en-US" altLang="ko-KR" sz="2400" dirty="0" smtClean="0"/>
              <a:t>(computer graphics): </a:t>
            </a:r>
            <a:r>
              <a:rPr lang="ko-KR" altLang="en-US" sz="2400" dirty="0" smtClean="0"/>
              <a:t>고급묘사 </a:t>
            </a:r>
            <a:r>
              <a:rPr lang="en-US" altLang="ko-KR" sz="2400" dirty="0" smtClean="0">
                <a:sym typeface="Wingdings" panose="05000000000000000000" pitchFamily="2" charset="2"/>
              </a:rPr>
              <a:t> </a:t>
            </a:r>
            <a:r>
              <a:rPr lang="ko-KR" altLang="en-US" sz="2400" dirty="0" smtClean="0">
                <a:sym typeface="Wingdings" panose="05000000000000000000" pitchFamily="2" charset="2"/>
              </a:rPr>
              <a:t>영상</a:t>
            </a:r>
            <a:r>
              <a:rPr lang="en-US" altLang="ko-KR" sz="2400" dirty="0" smtClean="0">
                <a:sym typeface="Wingdings" panose="05000000000000000000" pitchFamily="2" charset="2"/>
              </a:rPr>
              <a:t>(</a:t>
            </a:r>
            <a:r>
              <a:rPr lang="ko-KR" altLang="en-US" sz="2400" dirty="0" smtClean="0">
                <a:sym typeface="Wingdings" panose="05000000000000000000" pitchFamily="2" charset="2"/>
              </a:rPr>
              <a:t>합성</a:t>
            </a:r>
            <a:r>
              <a:rPr lang="en-US" altLang="ko-KR" sz="2400" dirty="0" smtClean="0">
                <a:sym typeface="Wingdings" panose="05000000000000000000" pitchFamily="2" charset="2"/>
              </a:rPr>
              <a:t>)</a:t>
            </a:r>
          </a:p>
          <a:p>
            <a:r>
              <a:rPr lang="ko-KR" altLang="en-US" sz="2400" dirty="0" smtClean="0"/>
              <a:t>컴퓨터 </a:t>
            </a:r>
            <a:r>
              <a:rPr lang="ko-KR" altLang="en-US" sz="2400" dirty="0"/>
              <a:t>비전</a:t>
            </a:r>
            <a:r>
              <a:rPr lang="en-US" altLang="ko-KR" sz="2400" dirty="0"/>
              <a:t>(computer vison): </a:t>
            </a:r>
            <a:r>
              <a:rPr lang="ko-KR" altLang="en-US" sz="2400" dirty="0"/>
              <a:t>영상 </a:t>
            </a:r>
            <a:r>
              <a:rPr lang="en-US" altLang="ko-KR" sz="2400" dirty="0">
                <a:sym typeface="Wingdings" panose="05000000000000000000" pitchFamily="2" charset="2"/>
              </a:rPr>
              <a:t> </a:t>
            </a:r>
            <a:r>
              <a:rPr lang="ko-KR" altLang="en-US" sz="2400" dirty="0">
                <a:sym typeface="Wingdings" panose="05000000000000000000" pitchFamily="2" charset="2"/>
              </a:rPr>
              <a:t>고급묘사</a:t>
            </a:r>
            <a:endParaRPr lang="en-US" altLang="ko-KR" sz="2400" dirty="0">
              <a:sym typeface="Wingdings" panose="05000000000000000000" pitchFamily="2" charset="2"/>
            </a:endParaRPr>
          </a:p>
          <a:p>
            <a:endParaRPr lang="ko-KR" altLang="en-US" sz="2400" dirty="0"/>
          </a:p>
        </p:txBody>
      </p:sp>
      <p:pic>
        <p:nvPicPr>
          <p:cNvPr id="5" name="Picture 2" descr="https://cs231n.github.io/assets/classify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0350" y="2492850"/>
            <a:ext cx="5924549" cy="4136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52129" y="345440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이미지분류</a:t>
            </a:r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66303" y="6513649"/>
            <a:ext cx="201369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900" dirty="0"/>
              <a:t>https://cs231n.github.io/classification/</a:t>
            </a: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44BEB-34CB-469D-8313-83BA6B52212E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500582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이미지 분류가 어려운 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050" name="Picture 2" descr="https://cs231n.github.io/assets/challenges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601" y="2230660"/>
            <a:ext cx="8235950" cy="2931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66303" y="6513649"/>
            <a:ext cx="201369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900" dirty="0"/>
              <a:t>https://cs231n.github.io/classification/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44BEB-34CB-469D-8313-83BA6B52212E}" type="slidenum">
              <a:rPr lang="ko-KR" altLang="en-US" smtClean="0"/>
              <a:pPr/>
              <a:t>10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445636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데이터 기반 방법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074" name="Picture 2" descr="https://cs231n.github.io/assets/trainse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342" y="1835150"/>
            <a:ext cx="8491773" cy="3900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66303" y="6513649"/>
            <a:ext cx="201369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900" dirty="0"/>
              <a:t>https://cs231n.github.io/classification/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44BEB-34CB-469D-8313-83BA6B52212E}" type="slidenum">
              <a:rPr lang="ko-KR" altLang="en-US" smtClean="0"/>
              <a:pPr/>
              <a:t>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313755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지배적인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공학적 관점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dirty="0"/>
              <a:t>인공지능 접근 방법</a:t>
            </a:r>
            <a:endParaRPr lang="en-US" altLang="ko-KR" dirty="0"/>
          </a:p>
          <a:p>
            <a:pPr lvl="1">
              <a:lnSpc>
                <a:spcPct val="100000"/>
              </a:lnSpc>
            </a:pPr>
            <a:r>
              <a:rPr lang="ko-KR" altLang="en-US" dirty="0"/>
              <a:t>과학적</a:t>
            </a:r>
            <a:r>
              <a:rPr lang="en-US" altLang="ko-KR" dirty="0"/>
              <a:t>: </a:t>
            </a:r>
            <a:r>
              <a:rPr lang="ko-KR" altLang="en-US" dirty="0"/>
              <a:t>인간의 지능을 충분히 연구한 다음 그 원리를 충실히 모방하는 지능 기계 제작</a:t>
            </a:r>
            <a:endParaRPr lang="en-US" altLang="ko-KR" dirty="0"/>
          </a:p>
          <a:p>
            <a:pPr lvl="1">
              <a:lnSpc>
                <a:spcPct val="100000"/>
              </a:lnSpc>
            </a:pPr>
            <a:endParaRPr lang="en-US" altLang="ko-KR" dirty="0" smtClean="0"/>
          </a:p>
          <a:p>
            <a:pPr lvl="1">
              <a:lnSpc>
                <a:spcPct val="100000"/>
              </a:lnSpc>
            </a:pPr>
            <a:r>
              <a:rPr lang="ko-KR" altLang="en-US" dirty="0" smtClean="0"/>
              <a:t>공학적</a:t>
            </a:r>
            <a:r>
              <a:rPr lang="en-US" altLang="ko-KR" dirty="0"/>
              <a:t>: </a:t>
            </a:r>
            <a:r>
              <a:rPr lang="ko-KR" altLang="en-US" dirty="0"/>
              <a:t>쓸만한 지능 기계를 만들 수 있다면 굳이 인간의 지능 원리를 따르지 않아도 됨</a:t>
            </a:r>
            <a:r>
              <a:rPr lang="en-US" altLang="ko-KR" dirty="0"/>
              <a:t>(</a:t>
            </a:r>
            <a:r>
              <a:rPr lang="ko-KR" altLang="en-US" dirty="0"/>
              <a:t>비행기 날개는 새의 날개를 그대로 모방하지 않는다</a:t>
            </a:r>
            <a:r>
              <a:rPr lang="en-US" altLang="ko-KR" dirty="0"/>
              <a:t>)</a:t>
            </a:r>
          </a:p>
          <a:p>
            <a:pPr lvl="1">
              <a:lnSpc>
                <a:spcPct val="100000"/>
              </a:lnSpc>
            </a:pPr>
            <a:endParaRPr lang="en-US" altLang="ko-KR" dirty="0"/>
          </a:p>
          <a:p>
            <a:pPr marL="266700" lvl="1" indent="0">
              <a:lnSpc>
                <a:spcPct val="100000"/>
              </a:lnSpc>
              <a:buNone/>
            </a:pP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현재는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/>
              <a:t>공학적 접근방법이 </a:t>
            </a:r>
            <a:r>
              <a:rPr lang="ko-KR" altLang="en-US" dirty="0" err="1"/>
              <a:t>지배적임</a:t>
            </a:r>
            <a:endParaRPr lang="en-US" altLang="ko-KR" dirty="0"/>
          </a:p>
          <a:p>
            <a:pPr lvl="1">
              <a:lnSpc>
                <a:spcPct val="100000"/>
              </a:lnSpc>
            </a:pPr>
            <a:endParaRPr lang="en-US" altLang="ko-KR" dirty="0"/>
          </a:p>
          <a:p>
            <a:pPr lvl="1">
              <a:lnSpc>
                <a:spcPct val="100000"/>
              </a:lnSpc>
            </a:pPr>
            <a:endParaRPr lang="en-US" altLang="ko-KR" dirty="0"/>
          </a:p>
          <a:p>
            <a:pPr lvl="1">
              <a:lnSpc>
                <a:spcPct val="100000"/>
              </a:lnSpc>
            </a:pPr>
            <a:endParaRPr lang="en-US" altLang="ko-KR" dirty="0"/>
          </a:p>
          <a:p>
            <a:pPr lvl="1">
              <a:lnSpc>
                <a:spcPct val="100000"/>
              </a:lnSpc>
            </a:pPr>
            <a:endParaRPr lang="en-US" altLang="ko-KR" dirty="0"/>
          </a:p>
          <a:p>
            <a:pPr>
              <a:lnSpc>
                <a:spcPct val="100000"/>
              </a:lnSpc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44BEB-34CB-469D-8313-83BA6B52212E}" type="slidenum">
              <a:rPr lang="ko-KR" altLang="en-US" smtClean="0"/>
              <a:pPr/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45620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머신러닝</a:t>
            </a:r>
            <a:r>
              <a:rPr lang="ko-KR" altLang="en-US" dirty="0" smtClean="0"/>
              <a:t> 분류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88630" y="6537290"/>
            <a:ext cx="4572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900" dirty="0" err="1"/>
              <a:t>Nisheeth</a:t>
            </a:r>
            <a:r>
              <a:rPr lang="en-US" altLang="ko-KR" sz="900" dirty="0"/>
              <a:t> </a:t>
            </a:r>
            <a:r>
              <a:rPr lang="en-US" altLang="ko-KR" sz="900" dirty="0" smtClean="0"/>
              <a:t>Joshi, </a:t>
            </a:r>
            <a:r>
              <a:rPr lang="en-US" altLang="ko-KR" sz="900" dirty="0"/>
              <a:t>Hands-On Artificial Intelligence with Java for </a:t>
            </a:r>
            <a:r>
              <a:rPr lang="en-US" altLang="ko-KR" sz="900" dirty="0" smtClean="0"/>
              <a:t>Beginners, </a:t>
            </a:r>
            <a:r>
              <a:rPr lang="en-US" altLang="ko-KR" sz="900" dirty="0" err="1"/>
              <a:t>Packt</a:t>
            </a:r>
            <a:r>
              <a:rPr lang="en-US" altLang="ko-KR" sz="900" dirty="0"/>
              <a:t> </a:t>
            </a:r>
            <a:r>
              <a:rPr lang="en-US" altLang="ko-KR" sz="900" dirty="0" smtClean="0"/>
              <a:t>Publishing, 2018</a:t>
            </a:r>
            <a:endParaRPr lang="en-US" altLang="ko-KR" sz="900" dirty="0"/>
          </a:p>
        </p:txBody>
      </p:sp>
      <p:pic>
        <p:nvPicPr>
          <p:cNvPr id="2052" name="Picture 4" descr="https://blog.kakaocdn.net/dn/bUwxcG/btqAyyPLLl6/VAmK70YGuVVZ2pN05zf95k/im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" y="537580"/>
            <a:ext cx="7945995" cy="6320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44BEB-34CB-469D-8313-83BA6B52212E}" type="slidenum">
              <a:rPr lang="ko-KR" altLang="en-US" smtClean="0"/>
              <a:pPr/>
              <a:t>13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23611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지도 학습과 비지도 학습</a:t>
            </a:r>
            <a:endParaRPr lang="ko-KR" altLang="en-US" dirty="0"/>
          </a:p>
        </p:txBody>
      </p:sp>
      <p:pic>
        <p:nvPicPr>
          <p:cNvPr id="2050" name="Picture 2" descr="supervised-learning-diagra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129" y="1379220"/>
            <a:ext cx="8635227" cy="4501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60960" y="6509005"/>
            <a:ext cx="614172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900" dirty="0">
                <a:hlinkClick r:id="rId3"/>
              </a:rPr>
              <a:t>https://devtimes.com/bigdata/2019/01/30/machine-learning/</a:t>
            </a:r>
            <a:endParaRPr lang="ko-KR" altLang="en-US" sz="9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44BEB-34CB-469D-8313-83BA6B52212E}" type="slidenum">
              <a:rPr lang="ko-KR" altLang="en-US" smtClean="0"/>
              <a:pPr/>
              <a:t>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26455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강화학습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0" y="6580796"/>
            <a:ext cx="389221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900" dirty="0" err="1" smtClean="0"/>
              <a:t>박해선</a:t>
            </a:r>
            <a:r>
              <a:rPr lang="ko-KR" altLang="en-US" sz="900" dirty="0" smtClean="0"/>
              <a:t> 역</a:t>
            </a:r>
            <a:r>
              <a:rPr lang="en-US" altLang="ko-KR" sz="900" dirty="0" smtClean="0"/>
              <a:t>, “</a:t>
            </a:r>
            <a:r>
              <a:rPr lang="ko-KR" altLang="en-US" sz="900" dirty="0" err="1" smtClean="0"/>
              <a:t>핸즈온</a:t>
            </a:r>
            <a:r>
              <a:rPr lang="ko-KR" altLang="en-US" sz="900" dirty="0" smtClean="0"/>
              <a:t> </a:t>
            </a:r>
            <a:r>
              <a:rPr lang="ko-KR" altLang="en-US" sz="900" dirty="0" err="1" smtClean="0"/>
              <a:t>머신러닝</a:t>
            </a:r>
            <a:r>
              <a:rPr lang="en-US" altLang="ko-KR" sz="900" dirty="0" smtClean="0"/>
              <a:t>“, </a:t>
            </a:r>
            <a:r>
              <a:rPr lang="ko-KR" altLang="en-US" sz="900" dirty="0" err="1" smtClean="0"/>
              <a:t>한빛미디어</a:t>
            </a:r>
            <a:r>
              <a:rPr lang="en-US" altLang="ko-KR" sz="900" dirty="0" smtClean="0"/>
              <a:t>, 2018</a:t>
            </a:r>
            <a:endParaRPr lang="ko-KR" altLang="en-US" sz="9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872" y="965915"/>
            <a:ext cx="7062295" cy="5221526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44BEB-34CB-469D-8313-83BA6B52212E}" type="slidenum">
              <a:rPr lang="ko-KR" altLang="en-US" smtClean="0"/>
              <a:pPr/>
              <a:t>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53026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신경망 관련 중요 개념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 smtClean="0"/>
              <a:t>선형분류기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손실함수</a:t>
            </a:r>
            <a:endParaRPr lang="en-US" altLang="ko-KR" dirty="0"/>
          </a:p>
          <a:p>
            <a:endParaRPr lang="en-US" altLang="ko-KR" dirty="0" smtClean="0"/>
          </a:p>
          <a:p>
            <a:r>
              <a:rPr lang="ko-KR" altLang="en-US" dirty="0" smtClean="0"/>
              <a:t>최적화(</a:t>
            </a:r>
            <a:r>
              <a:rPr lang="ko-KR" altLang="en-US" dirty="0" err="1" smtClean="0"/>
              <a:t>경사하강법</a:t>
            </a:r>
            <a:r>
              <a:rPr lang="en-US" altLang="ko-KR" dirty="0" smtClean="0"/>
              <a:t>)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신경망모델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err="1"/>
              <a:t>활성화함수</a:t>
            </a:r>
            <a:endParaRPr lang="en-US" altLang="ko-KR" dirty="0"/>
          </a:p>
          <a:p>
            <a:endParaRPr lang="en-US" altLang="ko-KR" dirty="0" smtClean="0"/>
          </a:p>
          <a:p>
            <a:r>
              <a:rPr lang="ko-KR" altLang="en-US" dirty="0" err="1" smtClean="0"/>
              <a:t>오류역전파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44BEB-34CB-469D-8313-83BA6B52212E}" type="slidenum">
              <a:rPr lang="ko-KR" altLang="en-US" smtClean="0"/>
              <a:pPr/>
              <a:t>16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649669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선형 분류기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0" y="6580796"/>
            <a:ext cx="4572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900" dirty="0"/>
              <a:t>http://cs231n.stanford.edu/slides/2021/lecture_2.pdf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937" y="1490662"/>
            <a:ext cx="8620125" cy="3876675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44BEB-34CB-469D-8313-83BA6B52212E}" type="slidenum">
              <a:rPr lang="ko-KR" altLang="en-US" smtClean="0"/>
              <a:pPr/>
              <a:t>17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830350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선형 분류기의 예</a:t>
            </a:r>
            <a:r>
              <a:rPr lang="en-US" altLang="ko-KR" dirty="0" smtClean="0"/>
              <a:t>: </a:t>
            </a:r>
            <a:r>
              <a:rPr lang="ko-KR" altLang="en-US" dirty="0" smtClean="0"/>
              <a:t>대수적 관점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281" y="1651000"/>
            <a:ext cx="8553895" cy="389890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82550" y="6580796"/>
            <a:ext cx="4572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900" dirty="0"/>
              <a:t>http://cs231n.stanford.edu/slides/2021/lecture_3.pdf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44BEB-34CB-469D-8313-83BA6B52212E}" type="slidenum">
              <a:rPr lang="ko-KR" altLang="en-US" smtClean="0"/>
              <a:pPr/>
              <a:t>18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932522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선형 분류기의 </a:t>
            </a:r>
            <a:r>
              <a:rPr lang="ko-KR" altLang="en-US" dirty="0" smtClean="0"/>
              <a:t>예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비주얼</a:t>
            </a:r>
            <a:r>
              <a:rPr lang="ko-KR" altLang="en-US" dirty="0" smtClean="0"/>
              <a:t> 관점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850" y="1763712"/>
            <a:ext cx="4813300" cy="3795102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82550" y="6580796"/>
            <a:ext cx="4572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900" dirty="0"/>
              <a:t>http://cs231n.stanford.edu/slides/2021/lecture_3.pdf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44BEB-34CB-469D-8313-83BA6B52212E}" type="slidenum">
              <a:rPr lang="ko-KR" altLang="en-US" smtClean="0"/>
              <a:pPr/>
              <a:t>19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119241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컴퓨터비전 분야의 문제들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954" y="1675451"/>
            <a:ext cx="8464550" cy="3854607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66303" y="6513649"/>
            <a:ext cx="201369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900" dirty="0"/>
              <a:t>https://cs231n.github.io/classification/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44BEB-34CB-469D-8313-83BA6B52212E}" type="slidenum">
              <a:rPr lang="ko-KR" altLang="en-US" smtClean="0"/>
              <a:pPr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580276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선형 분류기의 결과</a:t>
            </a:r>
            <a:r>
              <a:rPr lang="en-US" altLang="ko-KR" dirty="0" smtClean="0"/>
              <a:t>: 3</a:t>
            </a:r>
            <a:r>
              <a:rPr lang="ko-KR" altLang="en-US" dirty="0" smtClean="0"/>
              <a:t>개의 클래스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82550" y="6580796"/>
            <a:ext cx="4572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900" dirty="0"/>
              <a:t>http://cs231n.stanford.edu/slides/2021/lecture_3.pdf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488" y="1061434"/>
            <a:ext cx="6848204" cy="5289550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44BEB-34CB-469D-8313-83BA6B52212E}" type="slidenum">
              <a:rPr lang="ko-KR" altLang="en-US" smtClean="0"/>
              <a:pPr/>
              <a:t>20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321292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9200"/>
            <a:ext cx="9144000" cy="44196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손실함수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softmax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7963" y="4260484"/>
            <a:ext cx="1157288" cy="468298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82550" y="6580796"/>
            <a:ext cx="4572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900" dirty="0"/>
              <a:t>http://cs231n.stanford.edu/slides/2021/lecture_3.pdf</a:t>
            </a:r>
          </a:p>
        </p:txBody>
      </p:sp>
      <p:pic>
        <p:nvPicPr>
          <p:cNvPr id="1026" name="Picture 2" descr="Drawi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3476" y="107548"/>
            <a:ext cx="3270524" cy="2432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44BEB-34CB-469D-8313-83BA6B52212E}" type="slidenum">
              <a:rPr lang="ko-KR" altLang="en-US" smtClean="0"/>
              <a:pPr/>
              <a:t>21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245694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손실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Picture 2" descr="각각 직선과 일부 데이터 포인트를 나타내고 있는 두 개의 데카르트 그래프 첫 번째 그래프에서 직선은 데이터와 거의 일치하지 않으므로 손실이 높습니다. 두 번째 그래프에서 직선은 데이터와 많이 일치하므로 손실이 낮습니다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783" y="2186940"/>
            <a:ext cx="8571547" cy="2857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44BEB-34CB-469D-8313-83BA6B52212E}" type="slidenum">
              <a:rPr lang="ko-KR" altLang="en-US" smtClean="0"/>
              <a:pPr/>
              <a:t>22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145661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최적화</a:t>
            </a:r>
            <a:r>
              <a:rPr lang="en-US" altLang="ko-KR" dirty="0" smtClean="0"/>
              <a:t>: </a:t>
            </a:r>
            <a:r>
              <a:rPr lang="ko-KR" altLang="en-US" dirty="0" smtClean="0"/>
              <a:t>가중치 갱신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96514"/>
            <a:ext cx="9144000" cy="4664971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82550" y="6580796"/>
            <a:ext cx="4572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900" dirty="0"/>
              <a:t>http://cs231n.stanford.edu/slides/2021/lecture_3.pdf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44BEB-34CB-469D-8313-83BA6B52212E}" type="slidenum">
              <a:rPr lang="ko-KR" altLang="en-US" smtClean="0"/>
              <a:pPr/>
              <a:t>23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143540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최적화</a:t>
            </a:r>
            <a:r>
              <a:rPr lang="en-US" altLang="ko-KR" dirty="0"/>
              <a:t>: </a:t>
            </a:r>
            <a:r>
              <a:rPr lang="ko-KR" altLang="en-US" dirty="0"/>
              <a:t>가중치 갱신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9805"/>
            <a:ext cx="9144000" cy="4698389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82550" y="6580796"/>
            <a:ext cx="4572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900" dirty="0"/>
              <a:t>http://cs231n.stanford.edu/slides/2021/lecture_3.pdf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44BEB-34CB-469D-8313-83BA6B52212E}" type="slidenum">
              <a:rPr lang="ko-KR" altLang="en-US" smtClean="0"/>
              <a:pPr/>
              <a:t>24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691313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최적화</a:t>
            </a:r>
            <a:r>
              <a:rPr lang="en-US" altLang="ko-KR" dirty="0"/>
              <a:t>: </a:t>
            </a:r>
            <a:r>
              <a:rPr lang="ko-KR" altLang="en-US" dirty="0"/>
              <a:t>가중치 갱신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7137"/>
            <a:ext cx="9144000" cy="4703726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82550" y="6580796"/>
            <a:ext cx="4572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900" dirty="0"/>
              <a:t>http://cs231n.stanford.edu/slides/2021/lecture_3.pdf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44BEB-34CB-469D-8313-83BA6B52212E}" type="slidenum">
              <a:rPr lang="ko-KR" altLang="en-US" smtClean="0"/>
              <a:pPr/>
              <a:t>25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974697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최적화</a:t>
            </a:r>
            <a:r>
              <a:rPr lang="en-US" altLang="ko-KR" dirty="0"/>
              <a:t>: </a:t>
            </a:r>
            <a:r>
              <a:rPr lang="ko-KR" altLang="en-US" dirty="0"/>
              <a:t>가중치 갱신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90858"/>
            <a:ext cx="9144000" cy="4676283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82550" y="6580796"/>
            <a:ext cx="4572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900" dirty="0"/>
              <a:t>http://cs231n.stanford.edu/slides/2021/lecture_3.pdf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44BEB-34CB-469D-8313-83BA6B52212E}" type="slidenum">
              <a:rPr lang="ko-KR" altLang="en-US" smtClean="0"/>
              <a:pPr/>
              <a:t>26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017107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최적화</a:t>
            </a:r>
            <a:r>
              <a:rPr lang="en-US" altLang="ko-KR" dirty="0"/>
              <a:t>: </a:t>
            </a:r>
            <a:r>
              <a:rPr lang="ko-KR" altLang="en-US" dirty="0"/>
              <a:t>가중치 갱신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99091"/>
            <a:ext cx="9144000" cy="4659818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82550" y="6580796"/>
            <a:ext cx="4572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900" dirty="0"/>
              <a:t>http://cs231n.stanford.edu/slides/2021/lecture_3.pdf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44BEB-34CB-469D-8313-83BA6B52212E}" type="slidenum">
              <a:rPr lang="ko-KR" altLang="en-US" smtClean="0"/>
              <a:pPr/>
              <a:t>27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124461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최적화</a:t>
            </a:r>
            <a:r>
              <a:rPr lang="en-US" altLang="ko-KR" dirty="0"/>
              <a:t>: </a:t>
            </a:r>
            <a:r>
              <a:rPr lang="ko-KR" altLang="en-US" dirty="0"/>
              <a:t>가중치 갱신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96291"/>
            <a:ext cx="9144000" cy="466541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9100" y="4110037"/>
            <a:ext cx="2400300" cy="695325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82550" y="6580796"/>
            <a:ext cx="4572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900" dirty="0"/>
              <a:t>http://cs231n.stanford.edu/slides/2021/lecture_3.pdf</a:t>
            </a: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44BEB-34CB-469D-8313-83BA6B52212E}" type="slidenum">
              <a:rPr lang="ko-KR" altLang="en-US" smtClean="0"/>
              <a:pPr/>
              <a:t>28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07424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경사하강법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026" name="Picture 2" descr="http://rasbt.github.io/mlxtend/user_guide/general_concepts/gradient-optimization_files/ball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645" y="1843315"/>
            <a:ext cx="7295168" cy="3953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5229" y="6580796"/>
            <a:ext cx="4572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900" dirty="0"/>
              <a:t>http://rasbt.github.io/mlxtend/user_guide/general_concepts/gradient-optimization/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44BEB-34CB-469D-8313-83BA6B52212E}" type="slidenum">
              <a:rPr lang="ko-KR" altLang="en-US" smtClean="0"/>
              <a:pPr/>
              <a:t>29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904855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참고자료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lnSpc>
                <a:spcPct val="100000"/>
              </a:lnSpc>
            </a:pPr>
            <a:r>
              <a:rPr lang="ko-KR" altLang="en-US" sz="2000" dirty="0" smtClean="0"/>
              <a:t>박해선 </a:t>
            </a:r>
            <a:r>
              <a:rPr lang="ko-KR" altLang="en-US" sz="2000" dirty="0"/>
              <a:t>역 </a:t>
            </a:r>
            <a:r>
              <a:rPr lang="en-US" altLang="ko-KR" sz="2000" dirty="0"/>
              <a:t>"</a:t>
            </a:r>
            <a:r>
              <a:rPr lang="ko-KR" altLang="en-US" sz="2000" dirty="0" err="1"/>
              <a:t>케라스</a:t>
            </a:r>
            <a:r>
              <a:rPr lang="ko-KR" altLang="en-US" sz="2000" dirty="0"/>
              <a:t> 창시자에게 배우는 </a:t>
            </a:r>
            <a:r>
              <a:rPr lang="ko-KR" altLang="en-US" sz="2000" dirty="0" err="1"/>
              <a:t>딥러닝</a:t>
            </a:r>
            <a:r>
              <a:rPr lang="en-US" altLang="ko-KR" sz="2000" dirty="0"/>
              <a:t>" </a:t>
            </a:r>
            <a:r>
              <a:rPr lang="ko-KR" altLang="en-US" sz="2000" dirty="0"/>
              <a:t>길벗 </a:t>
            </a:r>
            <a:r>
              <a:rPr lang="en-US" altLang="ko-KR" sz="2000" dirty="0"/>
              <a:t>2018</a:t>
            </a:r>
            <a:endParaRPr lang="ko-KR" altLang="en-US" sz="2000" dirty="0"/>
          </a:p>
          <a:p>
            <a:pPr algn="just">
              <a:lnSpc>
                <a:spcPct val="100000"/>
              </a:lnSpc>
            </a:pPr>
            <a:endParaRPr lang="en-US" altLang="ko-KR" sz="2000" dirty="0" smtClean="0"/>
          </a:p>
          <a:p>
            <a:pPr algn="just">
              <a:lnSpc>
                <a:spcPct val="100000"/>
              </a:lnSpc>
            </a:pPr>
            <a:r>
              <a:rPr lang="ko-KR" altLang="en-US" sz="2000" dirty="0" smtClean="0"/>
              <a:t>오일석</a:t>
            </a:r>
            <a:r>
              <a:rPr lang="en-US" altLang="ko-KR" sz="2000" dirty="0"/>
              <a:t>, “</a:t>
            </a:r>
            <a:r>
              <a:rPr lang="ko-KR" altLang="en-US" sz="2000" dirty="0"/>
              <a:t>기계학습</a:t>
            </a:r>
            <a:r>
              <a:rPr lang="en-US" altLang="ko-KR" sz="2000" dirty="0"/>
              <a:t>” </a:t>
            </a:r>
            <a:r>
              <a:rPr lang="ko-KR" altLang="en-US" sz="2000" dirty="0" err="1"/>
              <a:t>한빛아카데미</a:t>
            </a:r>
            <a:r>
              <a:rPr lang="en-US" altLang="ko-KR" sz="2000" dirty="0"/>
              <a:t>, 2017</a:t>
            </a:r>
          </a:p>
          <a:p>
            <a:pPr algn="just">
              <a:lnSpc>
                <a:spcPct val="100000"/>
              </a:lnSpc>
            </a:pPr>
            <a:endParaRPr lang="en-US" altLang="ko-KR" sz="2000" dirty="0" smtClean="0"/>
          </a:p>
          <a:p>
            <a:pPr algn="just">
              <a:lnSpc>
                <a:spcPct val="100000"/>
              </a:lnSpc>
            </a:pPr>
            <a:r>
              <a:rPr lang="ko-KR" altLang="en-US" sz="2000" dirty="0" smtClean="0"/>
              <a:t>오일석</a:t>
            </a:r>
            <a:r>
              <a:rPr lang="en-US" altLang="ko-KR" sz="2000" dirty="0"/>
              <a:t>, </a:t>
            </a:r>
            <a:r>
              <a:rPr lang="ko-KR" altLang="en-US" sz="2000" dirty="0"/>
              <a:t>이진선</a:t>
            </a:r>
            <a:r>
              <a:rPr lang="en-US" altLang="ko-KR" sz="2000" dirty="0"/>
              <a:t>, “</a:t>
            </a:r>
            <a:r>
              <a:rPr lang="ko-KR" altLang="en-US" sz="2000" dirty="0" err="1"/>
              <a:t>파이썬으로</a:t>
            </a:r>
            <a:r>
              <a:rPr lang="ko-KR" altLang="en-US" sz="2000" dirty="0"/>
              <a:t> 만드는 인공지능</a:t>
            </a:r>
            <a:r>
              <a:rPr lang="en-US" altLang="ko-KR" sz="2000" dirty="0"/>
              <a:t>“ </a:t>
            </a:r>
            <a:r>
              <a:rPr lang="ko-KR" altLang="en-US" sz="2000" dirty="0" err="1"/>
              <a:t>한빛아카데미</a:t>
            </a:r>
            <a:r>
              <a:rPr lang="en-US" altLang="ko-KR" sz="2000" dirty="0"/>
              <a:t>, </a:t>
            </a:r>
            <a:r>
              <a:rPr lang="en-US" altLang="ko-KR" sz="2000" dirty="0" smtClean="0"/>
              <a:t>2021</a:t>
            </a:r>
          </a:p>
          <a:p>
            <a:pPr algn="just">
              <a:lnSpc>
                <a:spcPct val="100000"/>
              </a:lnSpc>
            </a:pPr>
            <a:endParaRPr lang="en-US" altLang="ko-KR" sz="2000" dirty="0" smtClean="0"/>
          </a:p>
          <a:p>
            <a:pPr algn="just">
              <a:lnSpc>
                <a:spcPct val="100000"/>
              </a:lnSpc>
            </a:pPr>
            <a:r>
              <a:rPr lang="en-US" altLang="ko-KR" sz="2000" dirty="0" smtClean="0"/>
              <a:t>CS231n</a:t>
            </a:r>
            <a:r>
              <a:rPr lang="en-US" altLang="ko-KR" sz="2000" dirty="0"/>
              <a:t>: Convolutional Neural Networks for Visual </a:t>
            </a:r>
            <a:r>
              <a:rPr lang="en-US" altLang="ko-KR" sz="2000" dirty="0" smtClean="0"/>
              <a:t>Recognition, Stanford University</a:t>
            </a:r>
          </a:p>
          <a:p>
            <a:pPr lvl="1" algn="just">
              <a:lnSpc>
                <a:spcPct val="100000"/>
              </a:lnSpc>
            </a:pPr>
            <a:r>
              <a:rPr lang="en-US" altLang="ko-KR" sz="1800" dirty="0"/>
              <a:t>http://</a:t>
            </a:r>
            <a:r>
              <a:rPr lang="en-US" altLang="ko-KR" sz="1800" dirty="0" smtClean="0"/>
              <a:t>cs231n.stanford.edu</a:t>
            </a:r>
            <a:endParaRPr lang="ko-KR" altLang="en-US" sz="1800" dirty="0"/>
          </a:p>
          <a:p>
            <a:pPr algn="just">
              <a:lnSpc>
                <a:spcPct val="100000"/>
              </a:lnSpc>
            </a:pPr>
            <a:endParaRPr lang="ko-KR" altLang="en-US" sz="200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44BEB-34CB-469D-8313-83BA6B52212E}" type="slidenum">
              <a:rPr lang="ko-KR" altLang="en-US" smtClean="0"/>
              <a:pPr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356437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226" y="1445696"/>
            <a:ext cx="6534150" cy="742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기계학습 알고리즘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lnSpc>
                <a:spcPct val="100000"/>
              </a:lnSpc>
            </a:pPr>
            <a:r>
              <a:rPr lang="ko-KR" altLang="en-US" dirty="0" smtClean="0"/>
              <a:t>기계 학습이 할 일을 공식화하면</a:t>
            </a:r>
            <a:r>
              <a:rPr lang="en-US" altLang="ko-KR" dirty="0" smtClean="0"/>
              <a:t>,</a:t>
            </a:r>
          </a:p>
          <a:p>
            <a:pPr algn="just">
              <a:lnSpc>
                <a:spcPct val="100000"/>
              </a:lnSpc>
            </a:pPr>
            <a:endParaRPr lang="en-US" altLang="ko-KR" dirty="0"/>
          </a:p>
          <a:p>
            <a:pPr lvl="1" algn="just">
              <a:lnSpc>
                <a:spcPct val="100000"/>
              </a:lnSpc>
            </a:pPr>
            <a:r>
              <a:rPr lang="ko-KR" altLang="en-US" dirty="0" smtClean="0"/>
              <a:t>기계 학습은 작은 개선을 반복하여 </a:t>
            </a:r>
            <a:r>
              <a:rPr lang="ko-KR" altLang="en-US" dirty="0" err="1" smtClean="0"/>
              <a:t>최적해를</a:t>
            </a:r>
            <a:r>
              <a:rPr lang="ko-KR" altLang="en-US" dirty="0" smtClean="0"/>
              <a:t> 찾아가는 </a:t>
            </a:r>
            <a:r>
              <a:rPr lang="ko-KR" altLang="en-US" dirty="0" smtClean="0">
                <a:solidFill>
                  <a:srgbClr val="0000FF"/>
                </a:solidFill>
              </a:rPr>
              <a:t>수치적 방법</a:t>
            </a:r>
            <a:r>
              <a:rPr lang="ko-KR" altLang="en-US" dirty="0" smtClean="0"/>
              <a:t>으로 식 </a:t>
            </a:r>
            <a:r>
              <a:rPr lang="en-US" altLang="ko-KR" dirty="0" smtClean="0"/>
              <a:t>(1.9)</a:t>
            </a:r>
            <a:r>
              <a:rPr lang="ko-KR" altLang="en-US" dirty="0" smtClean="0"/>
              <a:t>를 품</a:t>
            </a:r>
            <a:endParaRPr lang="en-US" altLang="ko-KR" dirty="0" smtClean="0"/>
          </a:p>
          <a:p>
            <a:pPr algn="just">
              <a:lnSpc>
                <a:spcPct val="100000"/>
              </a:lnSpc>
            </a:pPr>
            <a:r>
              <a:rPr lang="ko-KR" altLang="en-US" dirty="0" smtClean="0"/>
              <a:t>알고리즘 형식으로 쓰면</a:t>
            </a:r>
            <a:r>
              <a:rPr lang="en-US" altLang="ko-KR" dirty="0" smtClean="0"/>
              <a:t>,</a:t>
            </a:r>
          </a:p>
          <a:p>
            <a:pPr lvl="1" algn="just">
              <a:lnSpc>
                <a:spcPct val="100000"/>
              </a:lnSpc>
            </a:pPr>
            <a:endParaRPr lang="en-US" altLang="ko-KR" dirty="0" smtClean="0"/>
          </a:p>
          <a:p>
            <a:pPr marL="447675" lvl="2" indent="0" algn="just">
              <a:lnSpc>
                <a:spcPct val="100000"/>
              </a:lnSpc>
              <a:buNone/>
            </a:pPr>
            <a:endParaRPr lang="en-US" altLang="ko-KR" dirty="0"/>
          </a:p>
          <a:p>
            <a:pPr lvl="1" algn="just">
              <a:lnSpc>
                <a:spcPct val="100000"/>
              </a:lnSpc>
            </a:pPr>
            <a:endParaRPr lang="en-US" altLang="ko-KR" dirty="0" smtClean="0"/>
          </a:p>
          <a:p>
            <a:pPr lvl="1" algn="just">
              <a:lnSpc>
                <a:spcPct val="100000"/>
              </a:lnSpc>
            </a:pPr>
            <a:endParaRPr lang="en-US" altLang="ko-KR" b="0" i="1" dirty="0">
              <a:latin typeface="Cambria Math"/>
            </a:endParaRPr>
          </a:p>
          <a:p>
            <a:pPr lvl="1" algn="just">
              <a:lnSpc>
                <a:spcPct val="100000"/>
              </a:lnSpc>
            </a:pPr>
            <a:endParaRPr lang="en-US" altLang="ko-KR" baseline="30000" dirty="0" smtClean="0"/>
          </a:p>
          <a:p>
            <a:pPr lvl="1" algn="just">
              <a:lnSpc>
                <a:spcPct val="100000"/>
              </a:lnSpc>
            </a:pPr>
            <a:endParaRPr lang="en-US" altLang="ko-KR" baseline="30000" dirty="0" smtClean="0"/>
          </a:p>
          <a:p>
            <a:pPr lvl="1" algn="just">
              <a:lnSpc>
                <a:spcPct val="100000"/>
              </a:lnSpc>
            </a:pPr>
            <a:endParaRPr lang="en-US" altLang="ko-KR" baseline="30000" dirty="0"/>
          </a:p>
          <a:p>
            <a:pPr lvl="1" algn="just">
              <a:lnSpc>
                <a:spcPct val="100000"/>
              </a:lnSpc>
            </a:pPr>
            <a:endParaRPr lang="en-US" altLang="ko-KR" baseline="30000" dirty="0" smtClean="0"/>
          </a:p>
          <a:p>
            <a:pPr lvl="1" algn="just">
              <a:lnSpc>
                <a:spcPct val="100000"/>
              </a:lnSpc>
            </a:pPr>
            <a:endParaRPr lang="en-US" altLang="ko-KR" baseline="30000" dirty="0"/>
          </a:p>
          <a:p>
            <a:pPr lvl="1" algn="just">
              <a:lnSpc>
                <a:spcPct val="100000"/>
              </a:lnSpc>
            </a:pPr>
            <a:endParaRPr lang="en-US" altLang="ko-KR" baseline="30000" dirty="0" smtClean="0"/>
          </a:p>
          <a:p>
            <a:pPr marL="266700" lvl="1" indent="0" algn="just">
              <a:lnSpc>
                <a:spcPct val="100000"/>
              </a:lnSpc>
              <a:buNone/>
            </a:pPr>
            <a:endParaRPr lang="en-US" altLang="ko-KR" dirty="0"/>
          </a:p>
          <a:p>
            <a:pPr lvl="1" algn="just">
              <a:lnSpc>
                <a:spcPct val="100000"/>
              </a:lnSpc>
            </a:pPr>
            <a:endParaRPr lang="en-US" altLang="ko-KR" dirty="0" smtClean="0"/>
          </a:p>
          <a:p>
            <a:pPr lvl="1" algn="just">
              <a:lnSpc>
                <a:spcPct val="100000"/>
              </a:lnSpc>
            </a:pPr>
            <a:endParaRPr lang="en-US" altLang="ko-KR" dirty="0"/>
          </a:p>
          <a:p>
            <a:pPr lvl="1" algn="just">
              <a:lnSpc>
                <a:spcPct val="100000"/>
              </a:lnSpc>
            </a:pPr>
            <a:endParaRPr lang="en-US" altLang="ko-KR" dirty="0" smtClean="0"/>
          </a:p>
          <a:p>
            <a:pPr lvl="1" algn="just">
              <a:lnSpc>
                <a:spcPct val="100000"/>
              </a:lnSpc>
            </a:pPr>
            <a:endParaRPr lang="en-US" altLang="ko-KR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188" y="3551684"/>
            <a:ext cx="7922667" cy="29755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-51755" y="6610618"/>
            <a:ext cx="2137124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900" dirty="0"/>
              <a:t>오일석, “기계학습” </a:t>
            </a:r>
            <a:r>
              <a:rPr lang="ko-KR" altLang="en-US" sz="900" dirty="0" err="1"/>
              <a:t>한빛아카데미</a:t>
            </a:r>
            <a:r>
              <a:rPr lang="ko-KR" altLang="en-US" sz="900" dirty="0"/>
              <a:t>, 2017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44BEB-34CB-469D-8313-83BA6B52212E}" type="slidenum">
              <a:rPr lang="ko-KR" altLang="en-US" smtClean="0"/>
              <a:pPr/>
              <a:t>30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51637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신경망 모델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87" y="1114425"/>
            <a:ext cx="8963025" cy="462915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82550" y="6580796"/>
            <a:ext cx="4572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900" dirty="0"/>
              <a:t>http://cs231n.stanford.edu/slides/2021/lecture_3.pdf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44BEB-34CB-469D-8313-83BA6B52212E}" type="slidenum">
              <a:rPr lang="ko-KR" altLang="en-US" smtClean="0"/>
              <a:pPr/>
              <a:t>31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248692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신경망 모델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350" y="1595103"/>
            <a:ext cx="9010650" cy="468630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82550" y="6580796"/>
            <a:ext cx="4572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900" dirty="0"/>
              <a:t>http://cs231n.stanford.edu/slides/2021/lecture_3.pdf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6035" y="107548"/>
            <a:ext cx="2116520" cy="1668795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44BEB-34CB-469D-8313-83BA6B52212E}" type="slidenum">
              <a:rPr lang="ko-KR" altLang="en-US" smtClean="0"/>
              <a:pPr/>
              <a:t>32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215675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선형 분류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16" y="1373187"/>
            <a:ext cx="9039225" cy="4391025"/>
          </a:xfrm>
          <a:prstGeom prst="rect">
            <a:avLst/>
          </a:prstGeom>
        </p:spPr>
      </p:pic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44BEB-34CB-469D-8313-83BA6B52212E}" type="slidenum">
              <a:rPr lang="ko-KR" altLang="en-US" smtClean="0"/>
              <a:pPr/>
              <a:t>33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669122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Feature Transformation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936" y="951985"/>
            <a:ext cx="7896225" cy="265747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1950" y="3280610"/>
            <a:ext cx="3505200" cy="6477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0815" y="4115289"/>
            <a:ext cx="4552465" cy="1825385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82550" y="6580796"/>
            <a:ext cx="4572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900" dirty="0"/>
              <a:t>http://cs231n.stanford.edu/slides/2021/lecture_3.pdf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44BEB-34CB-469D-8313-83BA6B52212E}" type="slidenum">
              <a:rPr lang="ko-KR" altLang="en-US" smtClean="0"/>
              <a:pPr/>
              <a:t>34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007968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활성화 함수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62" y="1076325"/>
            <a:ext cx="8982075" cy="470535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82550" y="6580796"/>
            <a:ext cx="4572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900" dirty="0"/>
              <a:t>http://cs231n.stanford.edu/slides/2021/lecture_3.pdf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44BEB-34CB-469D-8313-83BA6B52212E}" type="slidenum">
              <a:rPr lang="ko-KR" altLang="en-US" smtClean="0"/>
              <a:pPr/>
              <a:t>35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9840434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오류 </a:t>
            </a:r>
            <a:r>
              <a:rPr lang="ko-KR" altLang="en-US" dirty="0" err="1" smtClean="0"/>
              <a:t>역전파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870" y="1395412"/>
            <a:ext cx="7400217" cy="4198938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5229" y="6560334"/>
            <a:ext cx="4572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900" dirty="0"/>
              <a:t>오일석, 이진선, “</a:t>
            </a:r>
            <a:r>
              <a:rPr lang="ko-KR" altLang="en-US" sz="900" dirty="0" err="1"/>
              <a:t>파이썬으로</a:t>
            </a:r>
            <a:r>
              <a:rPr lang="ko-KR" altLang="en-US" sz="900" dirty="0"/>
              <a:t> 만드는 인공지능“ </a:t>
            </a:r>
            <a:r>
              <a:rPr lang="ko-KR" altLang="en-US" sz="900" dirty="0" err="1"/>
              <a:t>한빛아카데미</a:t>
            </a:r>
            <a:r>
              <a:rPr lang="ko-KR" altLang="en-US" sz="900" dirty="0"/>
              <a:t>, 2021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44BEB-34CB-469D-8313-83BA6B52212E}" type="slidenum">
              <a:rPr lang="ko-KR" altLang="en-US" smtClean="0"/>
              <a:pPr/>
              <a:t>36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5568210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훈련데이터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교차 검증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데이터 편향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데이터 증대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44BEB-34CB-469D-8313-83BA6B52212E}" type="slidenum">
              <a:rPr lang="ko-KR" altLang="en-US" smtClean="0"/>
              <a:pPr/>
              <a:t>37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893444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테스트 데이터 세트 설정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lnSpc>
                <a:spcPct val="100000"/>
              </a:lnSpc>
            </a:pPr>
            <a:r>
              <a:rPr lang="ko-KR" altLang="en-US" dirty="0"/>
              <a:t>공정하게 모델의 유효성을 평가하기 위해</a:t>
            </a:r>
            <a:r>
              <a:rPr lang="en-US" altLang="ko-KR" dirty="0"/>
              <a:t>, </a:t>
            </a:r>
            <a:r>
              <a:rPr lang="ko-KR" altLang="en-US" dirty="0"/>
              <a:t>모델을 평가하기 위한 샘플은 반드시 훈련 데이터와 </a:t>
            </a:r>
            <a:r>
              <a:rPr lang="ko-KR" altLang="en-US" dirty="0" smtClean="0"/>
              <a:t>달라야 함</a:t>
            </a:r>
            <a:endParaRPr lang="en-US" altLang="ko-KR" dirty="0"/>
          </a:p>
        </p:txBody>
      </p:sp>
      <p:pic>
        <p:nvPicPr>
          <p:cNvPr id="53251" name="Picture 3" descr="그림 9-25 훈련 데이터와 테스트 데이터를 사용한 모델링 과정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2550" y="2201219"/>
            <a:ext cx="6134100" cy="3987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44BEB-34CB-469D-8313-83BA6B52212E}" type="slidenum">
              <a:rPr lang="ko-KR" altLang="en-US" smtClean="0"/>
              <a:pPr/>
              <a:t>38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39020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just">
              <a:lnSpc>
                <a:spcPct val="100000"/>
              </a:lnSpc>
            </a:pPr>
            <a:r>
              <a:rPr lang="ko-KR" altLang="en-US" sz="4000" dirty="0">
                <a:sym typeface="Wingdings" pitchFamily="2" charset="2"/>
              </a:rPr>
              <a:t>교차검증</a:t>
            </a:r>
            <a:r>
              <a:rPr lang="en-US" altLang="ko-KR" sz="4000" baseline="30000" dirty="0">
                <a:sym typeface="Wingdings" pitchFamily="2" charset="2"/>
              </a:rPr>
              <a:t>cross validation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lnSpc>
                <a:spcPct val="100000"/>
              </a:lnSpc>
            </a:pPr>
            <a:r>
              <a:rPr lang="ko-KR" altLang="en-US" dirty="0" smtClean="0">
                <a:sym typeface="Wingdings" pitchFamily="2" charset="2"/>
              </a:rPr>
              <a:t>훈련집합을</a:t>
            </a:r>
            <a:r>
              <a:rPr lang="en-US" altLang="ko-KR" dirty="0" smtClean="0">
                <a:sym typeface="Wingdings" pitchFamily="2" charset="2"/>
              </a:rPr>
              <a:t> </a:t>
            </a:r>
            <a:r>
              <a:rPr lang="ko-KR" altLang="en-US" dirty="0" smtClean="0">
                <a:sym typeface="Wingdings" pitchFamily="2" charset="2"/>
              </a:rPr>
              <a:t>등분하여</a:t>
            </a:r>
            <a:r>
              <a:rPr lang="en-US" altLang="ko-KR" dirty="0" smtClean="0">
                <a:sym typeface="Wingdings" pitchFamily="2" charset="2"/>
              </a:rPr>
              <a:t>,</a:t>
            </a:r>
            <a:r>
              <a:rPr lang="ko-KR" altLang="en-US" dirty="0" smtClean="0">
                <a:sym typeface="Wingdings" pitchFamily="2" charset="2"/>
              </a:rPr>
              <a:t> 학습과 평가 과정을 여러 번 반복한 후 평균 사용</a:t>
            </a:r>
            <a:endParaRPr lang="en-US" altLang="ko-KR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673" y="2032001"/>
            <a:ext cx="7827866" cy="4548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-51755" y="6610618"/>
            <a:ext cx="2137124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900" dirty="0"/>
              <a:t>오일석, “기계학습” </a:t>
            </a:r>
            <a:r>
              <a:rPr lang="ko-KR" altLang="en-US" sz="900" dirty="0" err="1"/>
              <a:t>한빛아카데미</a:t>
            </a:r>
            <a:r>
              <a:rPr lang="ko-KR" altLang="en-US" sz="900" dirty="0"/>
              <a:t>, 2017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44BEB-34CB-469D-8313-83BA6B52212E}" type="slidenum">
              <a:rPr lang="ko-KR" altLang="en-US" smtClean="0"/>
              <a:pPr/>
              <a:t>39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1355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Google’s Quick, Draw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400" u="sng" dirty="0" smtClean="0"/>
              <a:t>https</a:t>
            </a:r>
            <a:r>
              <a:rPr lang="en-US" altLang="ko-KR" sz="2400" u="sng" dirty="0"/>
              <a:t>://quickdraw.withgoogle.com/ </a:t>
            </a:r>
            <a:endParaRPr lang="ko-KR" altLang="en-US" sz="24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18" y="1628775"/>
            <a:ext cx="5158672" cy="460334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1208" y="479581"/>
            <a:ext cx="3231122" cy="5489173"/>
          </a:xfrm>
          <a:prstGeom prst="rect">
            <a:avLst/>
          </a:prstGeom>
        </p:spPr>
      </p:pic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44BEB-34CB-469D-8313-83BA6B52212E}" type="slidenum">
              <a:rPr lang="ko-KR" altLang="en-US" smtClean="0"/>
              <a:pPr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92128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교차검증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026" name="Picture 2" descr="https://thebook.io/img/006975/13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845" y="2031274"/>
            <a:ext cx="7404918" cy="3443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58782" y="6513649"/>
            <a:ext cx="4572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900" dirty="0"/>
              <a:t>박해선 역, "</a:t>
            </a:r>
            <a:r>
              <a:rPr lang="ko-KR" altLang="en-US" sz="900" dirty="0" err="1"/>
              <a:t>케라스</a:t>
            </a:r>
            <a:r>
              <a:rPr lang="ko-KR" altLang="en-US" sz="900" dirty="0"/>
              <a:t> 창시자에게 배우는 </a:t>
            </a:r>
            <a:r>
              <a:rPr lang="ko-KR" altLang="en-US" sz="900" dirty="0" err="1"/>
              <a:t>딥러닝</a:t>
            </a:r>
            <a:r>
              <a:rPr lang="ko-KR" altLang="en-US" sz="900" dirty="0"/>
              <a:t>", 길벗 2018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44BEB-34CB-469D-8313-83BA6B52212E}" type="slidenum">
              <a:rPr lang="ko-KR" altLang="en-US" smtClean="0"/>
              <a:pPr/>
              <a:t>40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38166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편향 </a:t>
            </a:r>
            <a:r>
              <a:rPr lang="en-US" altLang="ko-KR" dirty="0"/>
              <a:t>(skewed)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lnSpc>
                <a:spcPct val="100000"/>
              </a:lnSpc>
            </a:pPr>
            <a:r>
              <a:rPr lang="ko-KR" altLang="en-US" sz="2000" dirty="0" err="1" smtClean="0"/>
              <a:t>이미지넷의</a:t>
            </a:r>
            <a:r>
              <a:rPr lang="ko-KR" altLang="en-US" sz="2000" dirty="0" smtClean="0"/>
              <a:t> </a:t>
            </a:r>
            <a:r>
              <a:rPr lang="ko-KR" altLang="en-US" sz="2000" dirty="0"/>
              <a:t>사진</a:t>
            </a:r>
            <a:endParaRPr lang="en-US" altLang="ko-KR" sz="2000" dirty="0"/>
          </a:p>
          <a:p>
            <a:pPr lvl="1" algn="just">
              <a:lnSpc>
                <a:spcPct val="100000"/>
              </a:lnSpc>
            </a:pPr>
            <a:r>
              <a:rPr lang="en-US" altLang="ko-KR" sz="1800" dirty="0"/>
              <a:t>53% </a:t>
            </a:r>
            <a:r>
              <a:rPr lang="ko-KR" altLang="en-US" sz="1800" dirty="0"/>
              <a:t>미국과 영국</a:t>
            </a:r>
            <a:endParaRPr lang="en-US" altLang="ko-KR" sz="1800" dirty="0"/>
          </a:p>
          <a:p>
            <a:pPr lvl="1" algn="just">
              <a:lnSpc>
                <a:spcPct val="100000"/>
              </a:lnSpc>
            </a:pPr>
            <a:r>
              <a:rPr lang="en-US" altLang="ko-KR" sz="1800" dirty="0"/>
              <a:t>3% </a:t>
            </a:r>
            <a:r>
              <a:rPr lang="ko-KR" altLang="en-US" sz="1800" dirty="0"/>
              <a:t>중국과 인도 </a:t>
            </a:r>
            <a:r>
              <a:rPr lang="en-US" altLang="ko-KR" sz="1800" dirty="0"/>
              <a:t>(</a:t>
            </a:r>
            <a:r>
              <a:rPr lang="ko-KR" altLang="en-US" sz="1800" dirty="0"/>
              <a:t>인구비율 </a:t>
            </a:r>
            <a:r>
              <a:rPr lang="en-US" altLang="ko-KR" sz="1800" dirty="0"/>
              <a:t>36%)</a:t>
            </a:r>
          </a:p>
          <a:p>
            <a:pPr algn="just">
              <a:lnSpc>
                <a:spcPct val="100000"/>
              </a:lnSpc>
            </a:pPr>
            <a:endParaRPr lang="ko-KR" altLang="en-US" dirty="0"/>
          </a:p>
          <a:p>
            <a:pPr algn="just">
              <a:lnSpc>
                <a:spcPct val="100000"/>
              </a:lnSpc>
            </a:pPr>
            <a:endParaRPr lang="ko-KR" altLang="en-US" dirty="0"/>
          </a:p>
        </p:txBody>
      </p:sp>
      <p:pic>
        <p:nvPicPr>
          <p:cNvPr id="4" name="Picture 2" descr="https://media.nature.com/w700/magazine-assets/d41586-018-05707-8/d41586-018-05707-8_1595540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7234" y="2427953"/>
            <a:ext cx="5977226" cy="3705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91440" y="6527600"/>
            <a:ext cx="7555384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900" dirty="0"/>
              <a:t>James Zou &amp; </a:t>
            </a:r>
            <a:r>
              <a:rPr lang="en-US" altLang="ko-KR" sz="900" dirty="0" err="1"/>
              <a:t>Londa</a:t>
            </a:r>
            <a:r>
              <a:rPr lang="en-US" altLang="ko-KR" sz="900" dirty="0"/>
              <a:t> </a:t>
            </a:r>
            <a:r>
              <a:rPr lang="en-US" altLang="ko-KR" sz="900" dirty="0" err="1"/>
              <a:t>Schiebinger</a:t>
            </a:r>
            <a:r>
              <a:rPr lang="en-US" altLang="ko-KR" sz="900" dirty="0"/>
              <a:t>, "AI can be sexist and racist — it’s time to make it fair" Nature comment, 2018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44BEB-34CB-469D-8313-83BA6B52212E}" type="slidenum">
              <a:rPr lang="ko-KR" altLang="en-US" smtClean="0"/>
              <a:pPr/>
              <a:t>41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47015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데이터베이스의 중요성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942724"/>
            <a:ext cx="8460432" cy="1545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 descr="https://upload.wikimedia.org/wikipedia/commons/thumb/5/56/Kosaciec_szczecinkowaty_Iris_setosa.jpg/800px-Kosaciec_szczecinkowaty_Iris_setosa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8630" y="2746891"/>
            <a:ext cx="961451" cy="1282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 descr="https://upload.wikimedia.org/wikipedia/commons/thumb/4/41/Iris_versicolor_3.jpg/1280px-Iris_versicolor_3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8630" y="4203157"/>
            <a:ext cx="1440159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7" name="Picture 9" descr="https://upload.wikimedia.org/wikipedia/commons/thumb/9/9f/Iris_virginica.jpg/590px-Iris_virginica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192" y="5427292"/>
            <a:ext cx="1438198" cy="1170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291364" y="3004918"/>
            <a:ext cx="457200" cy="766279"/>
          </a:xfrm>
          <a:prstGeom prst="rect">
            <a:avLst/>
          </a:prstGeom>
        </p:spPr>
        <p:txBody>
          <a:bodyPr vert="eaVert" wrap="none" lIns="91440" tIns="45720" rIns="91440" bIns="45720" rtlCol="0" anchor="ctr">
            <a:normAutofit lnSpcReduction="10000"/>
          </a:bodyPr>
          <a:lstStyle/>
          <a:p>
            <a:r>
              <a:rPr lang="en-US" altLang="ko-KR" sz="2000" dirty="0" err="1" smtClean="0"/>
              <a:t>Setosa</a:t>
            </a:r>
            <a:endParaRPr lang="ko-KR" altLang="en-US" sz="2000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7756325" y="4192305"/>
            <a:ext cx="504056" cy="1101823"/>
          </a:xfrm>
          <a:prstGeom prst="rect">
            <a:avLst/>
          </a:prstGeom>
        </p:spPr>
        <p:txBody>
          <a:bodyPr vert="eaVert" wrap="none" lIns="91440" tIns="45720" rIns="91440" bIns="45720" rtlCol="0" anchor="ctr">
            <a:normAutofit/>
          </a:bodyPr>
          <a:lstStyle/>
          <a:p>
            <a:r>
              <a:rPr lang="en-US" altLang="ko-KR" sz="2000" dirty="0" err="1" smtClean="0"/>
              <a:t>Versicolor</a:t>
            </a:r>
            <a:r>
              <a:rPr lang="en-US" altLang="ko-KR" sz="2000" dirty="0" smtClean="0"/>
              <a:t> </a:t>
            </a:r>
            <a:endParaRPr lang="ko-KR" altLang="en-US" sz="2000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7738390" y="5495690"/>
            <a:ext cx="507662" cy="1033263"/>
          </a:xfrm>
          <a:prstGeom prst="rect">
            <a:avLst/>
          </a:prstGeom>
        </p:spPr>
        <p:txBody>
          <a:bodyPr vert="eaVert" wrap="none" lIns="91440" tIns="45720" rIns="91440" bIns="45720" rtlCol="0" anchor="ctr">
            <a:normAutofit/>
          </a:bodyPr>
          <a:lstStyle/>
          <a:p>
            <a:r>
              <a:rPr lang="en-US" altLang="ko-KR" sz="2000" dirty="0" err="1" smtClean="0"/>
              <a:t>Virginica</a:t>
            </a:r>
            <a:r>
              <a:rPr lang="en-US" altLang="ko-KR" sz="2000" dirty="0" smtClean="0"/>
              <a:t> </a:t>
            </a:r>
            <a:endParaRPr lang="ko-KR" altLang="en-US" sz="2000" dirty="0" smtClean="0"/>
          </a:p>
        </p:txBody>
      </p:sp>
      <p:pic>
        <p:nvPicPr>
          <p:cNvPr id="2059" name="Picture 1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293" y="4149081"/>
            <a:ext cx="5217627" cy="12241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60" name="Picture 1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292" y="5399094"/>
            <a:ext cx="5201827" cy="12148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61" name="Picture 1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5" y="2636912"/>
            <a:ext cx="5184575" cy="14583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95536" y="2346341"/>
            <a:ext cx="792088" cy="432048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ko-KR" altLang="en-US" sz="1600" dirty="0" smtClean="0"/>
              <a:t>꽃받침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627784" y="2335795"/>
            <a:ext cx="792088" cy="432048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ko-KR" altLang="en-US" sz="1600" dirty="0" smtClean="0"/>
              <a:t>꽃잎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-51755" y="6610618"/>
            <a:ext cx="2137124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900" dirty="0"/>
              <a:t>오일석, “기계학습” </a:t>
            </a:r>
            <a:r>
              <a:rPr lang="ko-KR" altLang="en-US" sz="900" dirty="0" err="1"/>
              <a:t>한빛아카데미</a:t>
            </a:r>
            <a:r>
              <a:rPr lang="ko-KR" altLang="en-US" sz="900" dirty="0"/>
              <a:t>, 2017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44BEB-34CB-469D-8313-83BA6B52212E}" type="slidenum">
              <a:rPr lang="ko-KR" altLang="en-US" smtClean="0"/>
              <a:pPr/>
              <a:t>42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14752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데이터베이스의 중요성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052736"/>
            <a:ext cx="8280920" cy="14846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852936"/>
            <a:ext cx="7629872" cy="3472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-51755" y="6610618"/>
            <a:ext cx="2137124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900" dirty="0"/>
              <a:t>오일석, “기계학습” </a:t>
            </a:r>
            <a:r>
              <a:rPr lang="ko-KR" altLang="en-US" sz="900" dirty="0" err="1"/>
              <a:t>한빛아카데미</a:t>
            </a:r>
            <a:r>
              <a:rPr lang="ko-KR" altLang="en-US" sz="900" dirty="0"/>
              <a:t>, 2017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44BEB-34CB-469D-8313-83BA6B52212E}" type="slidenum">
              <a:rPr lang="ko-KR" altLang="en-US" smtClean="0"/>
              <a:pPr/>
              <a:t>43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80685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데이터베이스의 중요성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196752"/>
            <a:ext cx="8532440" cy="1234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 descr="mnist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2708920"/>
            <a:ext cx="4286250" cy="318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-51755" y="6610618"/>
            <a:ext cx="2137124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900" dirty="0"/>
              <a:t>오일석, “기계학습” </a:t>
            </a:r>
            <a:r>
              <a:rPr lang="ko-KR" altLang="en-US" sz="900" dirty="0" err="1"/>
              <a:t>한빛아카데미</a:t>
            </a:r>
            <a:r>
              <a:rPr lang="ko-KR" altLang="en-US" sz="900" dirty="0"/>
              <a:t>, 2017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44BEB-34CB-469D-8313-83BA6B52212E}" type="slidenum">
              <a:rPr lang="ko-KR" altLang="en-US" smtClean="0"/>
              <a:pPr/>
              <a:t>44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99578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데이터베이스 크기와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기계 학습 성능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lnSpc>
                <a:spcPct val="100000"/>
              </a:lnSpc>
            </a:pPr>
            <a:r>
              <a:rPr lang="ko-KR" altLang="en-US" dirty="0" smtClean="0"/>
              <a:t>데이터베이스의 왜소한 크기</a:t>
            </a:r>
            <a:endParaRPr lang="en-US" altLang="ko-KR" dirty="0" smtClean="0"/>
          </a:p>
          <a:p>
            <a:pPr lvl="1" algn="just">
              <a:lnSpc>
                <a:spcPct val="100000"/>
              </a:lnSpc>
            </a:pPr>
            <a:r>
              <a:rPr lang="ko-KR" altLang="en-US" dirty="0" smtClean="0"/>
              <a:t>예</a:t>
            </a:r>
            <a:r>
              <a:rPr lang="en-US" altLang="ko-KR" dirty="0" smtClean="0"/>
              <a:t>) MNIST: 28*28 </a:t>
            </a:r>
            <a:r>
              <a:rPr lang="ko-KR" altLang="en-US" dirty="0" smtClean="0"/>
              <a:t>흑백 비트맵이라면 서로 다른 총 샘플 수는 </a:t>
            </a:r>
            <a:r>
              <a:rPr lang="en-US" altLang="ko-KR" dirty="0" smtClean="0"/>
              <a:t>2</a:t>
            </a:r>
            <a:r>
              <a:rPr lang="en-US" altLang="ko-KR" baseline="30000" dirty="0" smtClean="0"/>
              <a:t>784</a:t>
            </a:r>
            <a:r>
              <a:rPr lang="ko-KR" altLang="en-US" dirty="0" smtClean="0"/>
              <a:t>가지이지만</a:t>
            </a:r>
            <a:r>
              <a:rPr lang="en-US" altLang="ko-KR" dirty="0" smtClean="0"/>
              <a:t>, MNIST</a:t>
            </a:r>
            <a:r>
              <a:rPr lang="ko-KR" altLang="en-US" dirty="0" smtClean="0"/>
              <a:t>는 고작 </a:t>
            </a:r>
            <a:r>
              <a:rPr lang="en-US" altLang="ko-KR" dirty="0" smtClean="0"/>
              <a:t>6</a:t>
            </a:r>
            <a:r>
              <a:rPr lang="ko-KR" altLang="en-US" dirty="0" smtClean="0"/>
              <a:t>만 개 샘플</a:t>
            </a:r>
            <a:endParaRPr lang="en-US" altLang="ko-KR" dirty="0" smtClean="0"/>
          </a:p>
          <a:p>
            <a:pPr marL="0" indent="0" algn="just">
              <a:lnSpc>
                <a:spcPct val="100000"/>
              </a:lnSpc>
              <a:buNone/>
            </a:pPr>
            <a:endParaRPr lang="en-US" altLang="ko-KR" dirty="0" smtClean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460" y="2503023"/>
            <a:ext cx="7108808" cy="38884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 descr="ê´ë ¨ ì´ë¯¸ì§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5306" y="2447974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-51755" y="6610618"/>
            <a:ext cx="2137124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900" dirty="0"/>
              <a:t>오일석, “기계학습” </a:t>
            </a:r>
            <a:r>
              <a:rPr lang="ko-KR" altLang="en-US" sz="900" dirty="0" err="1"/>
              <a:t>한빛아카데미</a:t>
            </a:r>
            <a:r>
              <a:rPr lang="ko-KR" altLang="en-US" sz="900" dirty="0"/>
              <a:t>, 2017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44BEB-34CB-469D-8313-83BA6B52212E}" type="slidenum">
              <a:rPr lang="ko-KR" altLang="en-US" smtClean="0"/>
              <a:pPr/>
              <a:t>45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07931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데이터베이스 크기와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기계 학습 성능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lnSpc>
                <a:spcPct val="100000"/>
              </a:lnSpc>
            </a:pPr>
            <a:r>
              <a:rPr lang="ko-KR" altLang="en-US" dirty="0" smtClean="0"/>
              <a:t>왜소한 데이터베이스로 어떻게 높은 성능 달성</a:t>
            </a:r>
            <a:r>
              <a:rPr lang="en-US" altLang="ko-KR" dirty="0" smtClean="0"/>
              <a:t>?</a:t>
            </a:r>
          </a:p>
          <a:p>
            <a:pPr lvl="1" algn="just">
              <a:lnSpc>
                <a:spcPct val="100000"/>
              </a:lnSpc>
            </a:pPr>
            <a:r>
              <a:rPr lang="ko-KR" altLang="en-US" dirty="0" smtClean="0"/>
              <a:t>방대한 공간에서 실제 데이터가 발생하는 곳은 매우 작은 부분 공간임</a:t>
            </a:r>
            <a:endParaRPr lang="en-US" altLang="ko-KR" dirty="0" smtClean="0"/>
          </a:p>
          <a:p>
            <a:pPr lvl="2" algn="just">
              <a:lnSpc>
                <a:spcPct val="100000"/>
              </a:lnSpc>
            </a:pPr>
            <a:r>
              <a:rPr lang="en-US" altLang="ko-KR" dirty="0" smtClean="0"/>
              <a:t>                 </a:t>
            </a:r>
            <a:r>
              <a:rPr lang="ko-KR" altLang="en-US" dirty="0" smtClean="0"/>
              <a:t>와 같은 샘플의 발생 확률은 거의 </a:t>
            </a:r>
            <a:r>
              <a:rPr lang="en-US" altLang="ko-KR" dirty="0" smtClean="0"/>
              <a:t>0</a:t>
            </a:r>
            <a:endParaRPr lang="en-US" altLang="ko-KR" dirty="0"/>
          </a:p>
          <a:p>
            <a:pPr lvl="1" algn="just">
              <a:lnSpc>
                <a:spcPct val="100000"/>
              </a:lnSpc>
            </a:pPr>
            <a:r>
              <a:rPr lang="ko-KR" altLang="en-US" dirty="0" err="1" smtClean="0"/>
              <a:t>매니폴드</a:t>
            </a:r>
            <a:r>
              <a:rPr lang="ko-KR" altLang="en-US" dirty="0" smtClean="0"/>
              <a:t> 가정</a:t>
            </a:r>
            <a:endParaRPr lang="en-US" altLang="ko-KR" dirty="0" smtClean="0"/>
          </a:p>
          <a:p>
            <a:pPr lvl="2" algn="just">
              <a:lnSpc>
                <a:spcPct val="100000"/>
              </a:lnSpc>
            </a:pPr>
            <a:r>
              <a:rPr lang="en-US" altLang="ko-KR" dirty="0" smtClean="0"/>
              <a:t>                                     </a:t>
            </a:r>
            <a:r>
              <a:rPr lang="ko-KR" altLang="en-US" dirty="0" smtClean="0"/>
              <a:t>와 같이</a:t>
            </a:r>
            <a:r>
              <a:rPr lang="en-US" altLang="ko-KR" dirty="0" smtClean="0"/>
              <a:t>  </a:t>
            </a:r>
            <a:r>
              <a:rPr lang="ko-KR" altLang="en-US" dirty="0" smtClean="0"/>
              <a:t>일정한 규칙에 따라 매끄럽게 변화</a:t>
            </a:r>
            <a:endParaRPr lang="en-US" altLang="ko-KR" dirty="0" smtClean="0"/>
          </a:p>
          <a:p>
            <a:pPr lvl="1" algn="just">
              <a:lnSpc>
                <a:spcPct val="100000"/>
              </a:lnSpc>
            </a:pPr>
            <a:endParaRPr lang="en-US" altLang="ko-KR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1557" y="2380630"/>
            <a:ext cx="1085164" cy="392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9324" y="3094805"/>
            <a:ext cx="2374794" cy="4663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771" y="3626775"/>
            <a:ext cx="4922317" cy="31404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513771" y="3626775"/>
            <a:ext cx="360040" cy="2952328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5165481" y="5102939"/>
            <a:ext cx="368738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>
              <a:lnSpc>
                <a:spcPct val="100000"/>
              </a:lnSpc>
            </a:pPr>
            <a:r>
              <a:rPr lang="ko-KR" altLang="en-US" dirty="0">
                <a:sym typeface="Wingdings" pitchFamily="2" charset="2"/>
              </a:rPr>
              <a:t>약간 회전 또는 </a:t>
            </a:r>
            <a:r>
              <a:rPr lang="ko-KR" altLang="en-US" dirty="0" err="1" smtClean="0">
                <a:sym typeface="Wingdings" pitchFamily="2" charset="2"/>
              </a:rPr>
              <a:t>와핑</a:t>
            </a:r>
            <a:endParaRPr lang="en-US" altLang="ko-KR" dirty="0" smtClean="0">
              <a:sym typeface="Wingdings" pitchFamily="2" charset="2"/>
            </a:endParaRPr>
          </a:p>
          <a:p>
            <a:pPr lvl="1" algn="ctr">
              <a:lnSpc>
                <a:spcPct val="100000"/>
              </a:lnSpc>
            </a:pPr>
            <a:r>
              <a:rPr lang="en-US" altLang="ko-KR" dirty="0" smtClean="0">
                <a:sym typeface="Wingdings" pitchFamily="2" charset="2"/>
              </a:rPr>
              <a:t>(</a:t>
            </a:r>
            <a:r>
              <a:rPr lang="ko-KR" altLang="en-US" dirty="0">
                <a:sym typeface="Wingdings" pitchFamily="2" charset="2"/>
              </a:rPr>
              <a:t>부류 소속이 변하지 않게 주의</a:t>
            </a:r>
            <a:r>
              <a:rPr lang="en-US" altLang="ko-KR" dirty="0">
                <a:sym typeface="Wingdings" pitchFamily="2" charset="2"/>
              </a:rPr>
              <a:t>)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5768911" y="4238463"/>
            <a:ext cx="25987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ko-KR" altLang="en-US" dirty="0">
                <a:sym typeface="Wingdings" pitchFamily="2" charset="2"/>
              </a:rPr>
              <a:t>인위적으로 데이터 확대</a:t>
            </a:r>
            <a:endParaRPr lang="en-US" altLang="ko-KR" dirty="0">
              <a:sym typeface="Wingdings" pitchFamily="2" charset="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349045" y="6613083"/>
            <a:ext cx="2137124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900" dirty="0"/>
              <a:t>오일석, “기계학습” </a:t>
            </a:r>
            <a:r>
              <a:rPr lang="ko-KR" altLang="en-US" sz="900" dirty="0" err="1"/>
              <a:t>한빛아카데미</a:t>
            </a:r>
            <a:r>
              <a:rPr lang="ko-KR" altLang="en-US" sz="900" dirty="0"/>
              <a:t>, 2017</a:t>
            </a: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44BEB-34CB-469D-8313-83BA6B52212E}" type="slidenum">
              <a:rPr lang="ko-KR" altLang="en-US" smtClean="0"/>
              <a:pPr/>
              <a:t>46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09275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Teachable Machine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/>
              <a:t>https://experiments.withgoogle.com/teachable-machine </a:t>
            </a:r>
            <a:endParaRPr lang="en-US" altLang="ko-KR" sz="2400" dirty="0" smtClean="0"/>
          </a:p>
          <a:p>
            <a:pPr algn="just"/>
            <a:r>
              <a:rPr lang="en-US" altLang="ko-KR" sz="2400" dirty="0"/>
              <a:t>A fast, easy way to create machine learning models – no coding required.</a:t>
            </a:r>
            <a:endParaRPr lang="ko-KR" altLang="en-US" sz="24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5832" y="1841703"/>
            <a:ext cx="5828451" cy="4737256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44BEB-34CB-469D-8313-83BA6B52212E}" type="slidenum">
              <a:rPr lang="ko-KR" altLang="en-US" smtClean="0"/>
              <a:pPr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66367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smtClean="0"/>
              <a:t>기계학습 기초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46635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인공지능 분야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877" y="1182052"/>
            <a:ext cx="8710705" cy="4449128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6558065"/>
            <a:ext cx="704088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900" dirty="0" err="1" smtClean="0"/>
              <a:t>Jiqiong</a:t>
            </a:r>
            <a:r>
              <a:rPr lang="en-US" altLang="ko-KR" sz="900" dirty="0" smtClean="0"/>
              <a:t> </a:t>
            </a:r>
            <a:r>
              <a:rPr lang="en-US" altLang="ko-KR" sz="900" dirty="0" err="1" smtClean="0"/>
              <a:t>Qiu</a:t>
            </a:r>
            <a:r>
              <a:rPr lang="en-US" altLang="ko-KR" sz="900" dirty="0" smtClean="0"/>
              <a:t>, </a:t>
            </a:r>
            <a:r>
              <a:rPr lang="en-US" altLang="ko-KR" sz="900" dirty="0" err="1"/>
              <a:t>DevFest</a:t>
            </a:r>
            <a:r>
              <a:rPr lang="en-US" altLang="ko-KR" sz="900" dirty="0"/>
              <a:t> 2016 </a:t>
            </a:r>
            <a:r>
              <a:rPr lang="en-US" altLang="ko-KR" sz="900" dirty="0" smtClean="0"/>
              <a:t>, http</a:t>
            </a:r>
            <a:r>
              <a:rPr lang="en-US" altLang="ko-KR" sz="900" dirty="0"/>
              <a:t>://www.slideshare.net/SfeirGroup/first-step-deep-learning-by-jiqiong-qiu-devfest-2016</a:t>
            </a:r>
            <a:endParaRPr lang="ko-KR" altLang="en-US" sz="90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44BEB-34CB-469D-8313-83BA6B52212E}" type="slidenum">
              <a:rPr lang="ko-KR" altLang="en-US" smtClean="0"/>
              <a:pPr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30545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전통적인 방법과 </a:t>
            </a:r>
            <a:r>
              <a:rPr lang="ko-KR" altLang="en-US" dirty="0" err="1" smtClean="0"/>
              <a:t>머신러닝과의</a:t>
            </a:r>
            <a:r>
              <a:rPr lang="ko-KR" altLang="en-US" dirty="0" smtClean="0"/>
              <a:t> 차이</a:t>
            </a:r>
            <a:endParaRPr lang="ko-KR" altLang="en-US" dirty="0"/>
          </a:p>
        </p:txBody>
      </p:sp>
      <p:pic>
        <p:nvPicPr>
          <p:cNvPr id="4" name="Picture 2" descr="https://img1.daumcdn.net/thumb/R720x0/?fname=http://t1.daumcdn.net/liveboard/gilbut/b131d52ca4304c8983e3e1c1cb59cdd9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6715" y="1019008"/>
            <a:ext cx="5292725" cy="2445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https://img1.daumcdn.net/thumb/R720x0/?fname=http://t1.daumcdn.net/liveboard/gilbut/cfbb6ee9e55749c697eb3f4cf024378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6715" y="3863340"/>
            <a:ext cx="5341301" cy="2468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88630" y="6537290"/>
            <a:ext cx="4572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900" dirty="0">
                <a:hlinkClick r:id="rId4"/>
              </a:rPr>
              <a:t>https://1boon.kakao.com/gilbut/5a710121ed94d2000165fb01</a:t>
            </a:r>
            <a:endParaRPr lang="ko-KR" altLang="en-US" sz="90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44BEB-34CB-469D-8313-83BA6B52212E}" type="slidenum">
              <a:rPr lang="ko-KR" altLang="en-US" smtClean="0"/>
              <a:pPr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80134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전통적 방법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vs.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기계학습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방법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ko-KR" altLang="en-US" sz="1800" dirty="0"/>
              <a:t>규칙 기반</a:t>
            </a:r>
            <a:r>
              <a:rPr lang="en-US" altLang="ko-KR" sz="1800" dirty="0"/>
              <a:t> </a:t>
            </a:r>
            <a:r>
              <a:rPr lang="ko-KR" altLang="en-US" sz="1800" dirty="0"/>
              <a:t>방법론</a:t>
            </a:r>
            <a:endParaRPr lang="en-US" altLang="ko-KR" sz="1800" dirty="0"/>
          </a:p>
          <a:p>
            <a:pPr lvl="1">
              <a:lnSpc>
                <a:spcPct val="100000"/>
              </a:lnSpc>
            </a:pPr>
            <a:r>
              <a:rPr lang="ko-KR" altLang="en-US" sz="1600" dirty="0"/>
              <a:t>사람이 사용하는 규칙을 수집하여 프로그래밍</a:t>
            </a:r>
            <a:endParaRPr lang="en-US" altLang="ko-KR" sz="1600" dirty="0"/>
          </a:p>
          <a:p>
            <a:pPr lvl="1">
              <a:lnSpc>
                <a:spcPct val="100000"/>
              </a:lnSpc>
            </a:pPr>
            <a:r>
              <a:rPr lang="ko-KR" altLang="en-US" sz="1600" dirty="0"/>
              <a:t>예</a:t>
            </a:r>
            <a:r>
              <a:rPr lang="en-US" altLang="ko-KR" sz="1600" dirty="0"/>
              <a:t>) </a:t>
            </a:r>
            <a:r>
              <a:rPr lang="ko-KR" altLang="en-US" sz="1600" dirty="0"/>
              <a:t>필기 숫자 인식 프로그램</a:t>
            </a:r>
            <a:endParaRPr lang="en-US" altLang="ko-KR" sz="1600" dirty="0"/>
          </a:p>
          <a:p>
            <a:pPr lvl="2">
              <a:lnSpc>
                <a:spcPct val="100000"/>
              </a:lnSpc>
            </a:pPr>
            <a:r>
              <a:rPr lang="ko-KR" altLang="en-US" sz="1400" dirty="0"/>
              <a:t>숫자 </a:t>
            </a:r>
            <a:r>
              <a:rPr lang="en-US" altLang="ko-KR" sz="1400" dirty="0"/>
              <a:t>3</a:t>
            </a:r>
            <a:r>
              <a:rPr lang="ko-KR" altLang="en-US" sz="1400" dirty="0"/>
              <a:t>은 </a:t>
            </a:r>
            <a:r>
              <a:rPr lang="en-US" altLang="ko-KR" sz="1400" dirty="0"/>
              <a:t>“</a:t>
            </a:r>
            <a:r>
              <a:rPr lang="ko-KR" altLang="ko-KR" sz="1400" dirty="0"/>
              <a:t>왼쪽에서 보면 위와 아래에 터진 골이 있고</a:t>
            </a:r>
            <a:r>
              <a:rPr lang="en-US" altLang="ko-KR" sz="1400" dirty="0"/>
              <a:t>, </a:t>
            </a:r>
            <a:r>
              <a:rPr lang="ko-KR" altLang="ko-KR" sz="1400" dirty="0"/>
              <a:t>오른쪽에서 보면 둥근 원호가 </a:t>
            </a:r>
            <a:r>
              <a:rPr lang="ko-KR" altLang="en-US" sz="1400" dirty="0"/>
              <a:t>중</a:t>
            </a:r>
            <a:r>
              <a:rPr lang="ko-KR" altLang="ko-KR" sz="1400" dirty="0"/>
              <a:t>간에서 만나고</a:t>
            </a:r>
            <a:r>
              <a:rPr lang="en-US" altLang="ko-KR" sz="1400" dirty="0"/>
              <a:t>”</a:t>
            </a:r>
            <a:r>
              <a:rPr lang="ko-KR" altLang="ko-KR" sz="1400" dirty="0"/>
              <a:t>와 같은 규칙을 수집</a:t>
            </a:r>
            <a:endParaRPr lang="en-US" altLang="ko-KR" sz="1400" dirty="0"/>
          </a:p>
          <a:p>
            <a:pPr lvl="1">
              <a:lnSpc>
                <a:spcPct val="100000"/>
              </a:lnSpc>
            </a:pPr>
            <a:r>
              <a:rPr lang="ko-KR" altLang="en-US" sz="1600" dirty="0"/>
              <a:t>한계 노출</a:t>
            </a:r>
            <a:r>
              <a:rPr lang="en-US" altLang="ko-KR" sz="1600" dirty="0"/>
              <a:t>: </a:t>
            </a:r>
            <a:r>
              <a:rPr lang="ko-KR" altLang="en-US" sz="1600" dirty="0"/>
              <a:t>다음과 같이  규칙 위반하는 샘플이 꾸준히 발생</a:t>
            </a:r>
            <a:endParaRPr lang="en-US" altLang="ko-KR" sz="1600" dirty="0"/>
          </a:p>
          <a:p>
            <a:pPr>
              <a:lnSpc>
                <a:spcPct val="100000"/>
              </a:lnSpc>
            </a:pPr>
            <a:endParaRPr lang="en-US" altLang="ko-KR" sz="1800" dirty="0" smtClean="0"/>
          </a:p>
          <a:p>
            <a:pPr>
              <a:lnSpc>
                <a:spcPct val="100000"/>
              </a:lnSpc>
            </a:pPr>
            <a:r>
              <a:rPr lang="ko-KR" altLang="en-US" sz="1800" dirty="0" smtClean="0"/>
              <a:t>기계학습 </a:t>
            </a:r>
            <a:r>
              <a:rPr lang="ko-KR" altLang="en-US" sz="1800" dirty="0"/>
              <a:t>방법론</a:t>
            </a:r>
            <a:endParaRPr lang="en-US" altLang="ko-KR" sz="1800" dirty="0"/>
          </a:p>
          <a:p>
            <a:pPr lvl="1">
              <a:lnSpc>
                <a:spcPct val="100000"/>
              </a:lnSpc>
            </a:pPr>
            <a:r>
              <a:rPr lang="ko-KR" altLang="en-US" sz="1600" dirty="0" smtClean="0"/>
              <a:t>충분한 </a:t>
            </a:r>
            <a:r>
              <a:rPr lang="ko-KR" altLang="en-US" sz="1600" dirty="0"/>
              <a:t>데이터를 수집한 다음 기계학습 모델을 학습하는 방법</a:t>
            </a:r>
            <a:r>
              <a:rPr lang="en-US" altLang="ko-KR" sz="1600" dirty="0"/>
              <a:t>(</a:t>
            </a:r>
            <a:r>
              <a:rPr lang="ko-KR" altLang="en-US" sz="1600" dirty="0"/>
              <a:t>데이터</a:t>
            </a:r>
            <a:r>
              <a:rPr lang="en-US" altLang="ko-KR" sz="1600" dirty="0"/>
              <a:t>-</a:t>
            </a:r>
            <a:r>
              <a:rPr lang="ko-KR" altLang="en-US" sz="1600" dirty="0"/>
              <a:t>주도 패러다임</a:t>
            </a:r>
            <a:r>
              <a:rPr lang="en-US" altLang="ko-KR" sz="1600" dirty="0"/>
              <a:t>)</a:t>
            </a:r>
          </a:p>
          <a:p>
            <a:pPr lvl="1">
              <a:lnSpc>
                <a:spcPct val="100000"/>
              </a:lnSpc>
            </a:pPr>
            <a:endParaRPr lang="en-US" altLang="ko-KR" sz="1600" dirty="0"/>
          </a:p>
          <a:p>
            <a:pPr lvl="1">
              <a:lnSpc>
                <a:spcPct val="100000"/>
              </a:lnSpc>
            </a:pPr>
            <a:endParaRPr lang="en-US" altLang="ko-KR" sz="1600" dirty="0"/>
          </a:p>
          <a:p>
            <a:pPr lvl="1">
              <a:lnSpc>
                <a:spcPct val="100000"/>
              </a:lnSpc>
            </a:pPr>
            <a:endParaRPr lang="en-US" altLang="ko-KR" sz="1600" dirty="0"/>
          </a:p>
          <a:p>
            <a:pPr>
              <a:lnSpc>
                <a:spcPct val="100000"/>
              </a:lnSpc>
            </a:pPr>
            <a:endParaRPr lang="en-US" altLang="ko-KR" sz="18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6908" y="2419004"/>
            <a:ext cx="1611559" cy="504056"/>
          </a:xfrm>
          <a:prstGeom prst="rect">
            <a:avLst/>
          </a:prstGeom>
        </p:spPr>
      </p:pic>
      <p:pic>
        <p:nvPicPr>
          <p:cNvPr id="11266" name="Picture 2" descr="Lab07-2. MNIST data :: 오늘도 난, 하하하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567" y="4087738"/>
            <a:ext cx="4349185" cy="2465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967536" y="6049144"/>
            <a:ext cx="4176464" cy="504056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ko-KR" altLang="en-US" sz="1200" dirty="0"/>
              <a:t>예</a:t>
            </a:r>
            <a:r>
              <a:rPr lang="en-US" altLang="ko-KR" sz="1200" dirty="0"/>
              <a:t>) </a:t>
            </a:r>
            <a:r>
              <a:rPr lang="ko-KR" altLang="en-US" sz="1200" dirty="0"/>
              <a:t>필기 숫자 인식을 위한 </a:t>
            </a:r>
            <a:r>
              <a:rPr lang="en-US" altLang="ko-KR" sz="1200" dirty="0"/>
              <a:t>MNIST </a:t>
            </a:r>
            <a:r>
              <a:rPr lang="ko-KR" altLang="en-US" sz="1200" dirty="0" err="1"/>
              <a:t>데이터셋</a:t>
            </a:r>
            <a:endParaRPr lang="ko-KR" altLang="en-US" sz="120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44BEB-34CB-469D-8313-83BA6B52212E}" type="slidenum">
              <a:rPr lang="ko-KR" altLang="en-US" smtClean="0"/>
              <a:pPr/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71119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17134</TotalTime>
  <Words>772</Words>
  <Application>Microsoft Office PowerPoint</Application>
  <PresentationFormat>화면 슬라이드 쇼(4:3)</PresentationFormat>
  <Paragraphs>216</Paragraphs>
  <Slides>46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46</vt:i4>
      </vt:variant>
    </vt:vector>
  </HeadingPairs>
  <TitlesOfParts>
    <vt:vector size="53" baseType="lpstr">
      <vt:lpstr>맑은 고딕</vt:lpstr>
      <vt:lpstr>Arial</vt:lpstr>
      <vt:lpstr>Calibri</vt:lpstr>
      <vt:lpstr>Calibri Light</vt:lpstr>
      <vt:lpstr>Cambria Math</vt:lpstr>
      <vt:lpstr>Wingdings</vt:lpstr>
      <vt:lpstr>Office 테마</vt:lpstr>
      <vt:lpstr>용어 정의</vt:lpstr>
      <vt:lpstr>컴퓨터비전 분야의 문제들</vt:lpstr>
      <vt:lpstr>참고자료</vt:lpstr>
      <vt:lpstr>Google’s Quick, Draw</vt:lpstr>
      <vt:lpstr>Teachable Machine</vt:lpstr>
      <vt:lpstr>기계학습 기초</vt:lpstr>
      <vt:lpstr>인공지능 분야</vt:lpstr>
      <vt:lpstr>전통적인 방법과 머신러닝과의 차이</vt:lpstr>
      <vt:lpstr>전통적 방법 vs. 기계학습 방법</vt:lpstr>
      <vt:lpstr>이미지 분류가 어려운 점</vt:lpstr>
      <vt:lpstr>데이터 기반 방법</vt:lpstr>
      <vt:lpstr>지배적인 공학적 관점</vt:lpstr>
      <vt:lpstr>머신러닝 분류</vt:lpstr>
      <vt:lpstr>지도 학습과 비지도 학습</vt:lpstr>
      <vt:lpstr>강화학습</vt:lpstr>
      <vt:lpstr>신경망 관련 중요 개념</vt:lpstr>
      <vt:lpstr>선형 분류기</vt:lpstr>
      <vt:lpstr>선형 분류기의 예: 대수적 관점</vt:lpstr>
      <vt:lpstr>선형 분류기의 예: 비주얼 관점</vt:lpstr>
      <vt:lpstr>선형 분류기의 결과: 3개의 클래스</vt:lpstr>
      <vt:lpstr>손실함수: softmax</vt:lpstr>
      <vt:lpstr>손실</vt:lpstr>
      <vt:lpstr>최적화: 가중치 갱신</vt:lpstr>
      <vt:lpstr>최적화: 가중치 갱신</vt:lpstr>
      <vt:lpstr>최적화: 가중치 갱신</vt:lpstr>
      <vt:lpstr>최적화: 가중치 갱신</vt:lpstr>
      <vt:lpstr>최적화: 가중치 갱신</vt:lpstr>
      <vt:lpstr>최적화: 가중치 갱신</vt:lpstr>
      <vt:lpstr>경사하강법</vt:lpstr>
      <vt:lpstr>기계학습 알고리즘</vt:lpstr>
      <vt:lpstr>신경망 모델</vt:lpstr>
      <vt:lpstr>신경망 모델</vt:lpstr>
      <vt:lpstr>선형 분류</vt:lpstr>
      <vt:lpstr>Feature Transformation</vt:lpstr>
      <vt:lpstr>활성화 함수</vt:lpstr>
      <vt:lpstr>오류 역전파</vt:lpstr>
      <vt:lpstr>훈련데이터</vt:lpstr>
      <vt:lpstr>테스트 데이터 세트 설정</vt:lpstr>
      <vt:lpstr>교차검증cross validation</vt:lpstr>
      <vt:lpstr>교차검증</vt:lpstr>
      <vt:lpstr>데이터 편향 (skewed)</vt:lpstr>
      <vt:lpstr>데이터베이스의 중요성</vt:lpstr>
      <vt:lpstr>데이터베이스의 중요성</vt:lpstr>
      <vt:lpstr>데이터베이스의 중요성</vt:lpstr>
      <vt:lpstr>데이터베이스 크기와 기계 학습 성능</vt:lpstr>
      <vt:lpstr>데이터베이스 크기와 기계 학습 성능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Optimization Techniques for 2-hop Labeling of Dynamic Directed Acyclic Graphs</dc:title>
  <dc:creator>Windows 사용자</dc:creator>
  <cp:lastModifiedBy>jhahn</cp:lastModifiedBy>
  <cp:revision>591</cp:revision>
  <cp:lastPrinted>2016-10-13T23:42:19Z</cp:lastPrinted>
  <dcterms:created xsi:type="dcterms:W3CDTF">2016-09-30T16:23:03Z</dcterms:created>
  <dcterms:modified xsi:type="dcterms:W3CDTF">2021-07-19T21:23:23Z</dcterms:modified>
</cp:coreProperties>
</file>